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6" r:id="rId2"/>
    <p:sldId id="257" r:id="rId3"/>
    <p:sldId id="258" r:id="rId4"/>
    <p:sldId id="260" r:id="rId5"/>
    <p:sldId id="278" r:id="rId6"/>
    <p:sldId id="277" r:id="rId7"/>
    <p:sldId id="261" r:id="rId8"/>
    <p:sldId id="279" r:id="rId9"/>
    <p:sldId id="266" r:id="rId10"/>
    <p:sldId id="280" r:id="rId11"/>
    <p:sldId id="267" r:id="rId12"/>
    <p:sldId id="274" r:id="rId13"/>
    <p:sldId id="263" r:id="rId14"/>
    <p:sldId id="269" r:id="rId15"/>
    <p:sldId id="270" r:id="rId16"/>
    <p:sldId id="275" r:id="rId17"/>
    <p:sldId id="262" r:id="rId18"/>
    <p:sldId id="272" r:id="rId19"/>
    <p:sldId id="271" r:id="rId20"/>
    <p:sldId id="276" r:id="rId21"/>
    <p:sldId id="264" r:id="rId22"/>
    <p:sldId id="273" r:id="rId23"/>
    <p:sldId id="268" r:id="rId2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1C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8" autoAdjust="0"/>
    <p:restoredTop sz="94687" autoAdjust="0"/>
  </p:normalViewPr>
  <p:slideViewPr>
    <p:cSldViewPr snapToGrid="0" snapToObjects="1">
      <p:cViewPr varScale="1">
        <p:scale>
          <a:sx n="85" d="100"/>
          <a:sy n="85" d="100"/>
        </p:scale>
        <p:origin x="-96" y="-1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image1.jpeg>
</file>

<file path=ppt/media/image10.png>
</file>

<file path=ppt/media/image11.png>
</file>

<file path=ppt/media/image12.png>
</file>

<file path=ppt/media/image16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68E674-345D-9349-A857-60656AAF3F1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95F06F-3720-8045-AA58-0AF6CD020318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82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C34992-D4BD-7748-888F-CE5EA8A080D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FADC70-BB9C-7349-B86F-B64EB9F71CBF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26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0FD5F1-3E66-3C47-809F-E7E5907729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0AFBAC-A699-C049-9B98-E708BC4735EA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35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0EA733-159C-7742-8A2B-426B10984F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453787-8A32-F341-9079-4276E5A75052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256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D34457-784A-6743-BFE8-239CC827FEA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511238-25C4-CC4C-B678-C68A83D8DB6D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798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B3C9A9-B7F8-D346-9D3A-5B1944FC02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B1CD14-0ED8-6446-A40C-D9F753F81F14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872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3A2617-6FA5-F24E-90B4-8D8E3EABBE5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D97BF1-CE27-DF4D-B2FE-EFAE067A7035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83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39E8F0-044F-054D-B3F5-E2277FD3AD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468836-F8BB-904F-A124-80F5F769F59E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73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590D70-3C9A-5C4B-B287-DD0A9542FC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BD968D-E1DA-F546-B32F-78AE6ED166D1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64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EDECFD-5B11-F34C-81A8-D05CB5B93A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A91C2F-C89F-DB4E-BD0F-4E7E7757E443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460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0FBAAB-A957-4B49-A630-3B88871F80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5B3009-EA12-534E-B17C-73FAA8B07A70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854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76200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225" y="5648325"/>
            <a:ext cx="549275" cy="396875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B984670-29F2-A345-ABE0-3DACD2FFE6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7456" y="4048919"/>
            <a:ext cx="23669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738" y="1646237"/>
            <a:ext cx="2438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53B5340-5DE8-5843-AF36-3169F6F5DB0B}" type="datetimeFigureOut">
              <a:rPr lang="en-US"/>
              <a:pPr>
                <a:defRPr/>
              </a:pPr>
              <a:t>2/8/13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600" kern="1200" spc="-1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mbria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mbria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mbria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mbria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mbria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mbria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mbria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600">
          <a:solidFill>
            <a:schemeClr val="tx2"/>
          </a:solidFill>
          <a:latin typeface="Cambria" charset="0"/>
          <a:ea typeface="ＭＳ Ｐゴシック" charset="0"/>
          <a:cs typeface="ＭＳ Ｐゴシック" charset="0"/>
        </a:defRPr>
      </a:lvl9pPr>
    </p:titleStyle>
    <p:bodyStyle>
      <a:lvl1pPr marL="3429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Arial" charset="0"/>
        <a:buChar char="•"/>
        <a:defRPr sz="2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39763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004888" indent="-228600" algn="l" rtl="0" eaLnBrk="0" fontAlgn="base" hangingPunct="0">
        <a:spcBef>
          <a:spcPct val="20000"/>
        </a:spcBef>
        <a:spcAft>
          <a:spcPct val="0"/>
        </a:spcAft>
        <a:buClr>
          <a:srgbClr val="D2CB6C"/>
        </a:buClr>
        <a:buFont typeface="Arial" charset="0"/>
        <a:buChar char="•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279525" indent="-228600" algn="l" rtl="0" eaLnBrk="0" fontAlgn="base" hangingPunct="0">
        <a:spcBef>
          <a:spcPct val="20000"/>
        </a:spcBef>
        <a:spcAft>
          <a:spcPct val="0"/>
        </a:spcAft>
        <a:buClr>
          <a:srgbClr val="95A39D"/>
        </a:buClr>
        <a:buFont typeface="Arial" charset="0"/>
        <a:buChar char="•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554163" indent="-228600" algn="l" rtl="0" eaLnBrk="0" fontAlgn="base" hangingPunct="0">
        <a:spcBef>
          <a:spcPct val="20000"/>
        </a:spcBef>
        <a:spcAft>
          <a:spcPct val="0"/>
        </a:spcAft>
        <a:buClr>
          <a:srgbClr val="C89F5D"/>
        </a:buClr>
        <a:buFont typeface="Arial" charset="0"/>
        <a:buChar char="•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4.emf"/><Relationship Id="rId5" Type="http://schemas.openxmlformats.org/officeDocument/2006/relationships/oleObject" Target="../embeddings/oleObject2.bin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72335"/>
            <a:ext cx="7533034" cy="2819806"/>
          </a:xfrm>
        </p:spPr>
        <p:txBody>
          <a:bodyPr/>
          <a:lstStyle/>
          <a:p>
            <a:r>
              <a:rPr lang="en-US" sz="4000" b="1" dirty="0" smtClean="0">
                <a:solidFill>
                  <a:schemeClr val="tx1"/>
                </a:solidFill>
                <a:latin typeface="Arial"/>
                <a:cs typeface="Arial"/>
              </a:rPr>
              <a:t>A Semantic Approach to Retrieving,</a:t>
            </a:r>
            <a:r>
              <a:rPr lang="zh-CN" altLang="en-US" sz="4000" b="1" dirty="0" smtClean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  <a:latin typeface="Arial"/>
                <a:cs typeface="Arial"/>
              </a:rPr>
              <a:t>Linking and Integrating Heterogeneous Geospatial Data</a:t>
            </a:r>
            <a:endParaRPr lang="en-US" sz="40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924300"/>
            <a:ext cx="6452539" cy="2540241"/>
          </a:xfrm>
        </p:spPr>
        <p:txBody>
          <a:bodyPr>
            <a:noAutofit/>
          </a:bodyPr>
          <a:lstStyle/>
          <a:p>
            <a:r>
              <a:rPr lang="en-US" sz="1800" b="1" dirty="0" smtClean="0">
                <a:solidFill>
                  <a:srgbClr val="2F2B20"/>
                </a:solidFill>
                <a:latin typeface="Arial"/>
                <a:cs typeface="Arial"/>
              </a:rPr>
              <a:t>Ying Zhang</a:t>
            </a:r>
          </a:p>
          <a:p>
            <a:r>
              <a:rPr lang="en-US" altLang="zh-CN" sz="1800" dirty="0" smtClean="0">
                <a:solidFill>
                  <a:srgbClr val="2F2B20"/>
                </a:solidFill>
                <a:latin typeface="Arial"/>
                <a:cs typeface="Arial"/>
              </a:rPr>
              <a:t>North</a:t>
            </a:r>
            <a:r>
              <a:rPr lang="zh-CN" altLang="en-US" sz="1800" dirty="0" smtClean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altLang="zh-CN" sz="1800" dirty="0" smtClean="0">
                <a:solidFill>
                  <a:srgbClr val="2F2B20"/>
                </a:solidFill>
                <a:latin typeface="Arial"/>
                <a:cs typeface="Arial"/>
              </a:rPr>
              <a:t>China</a:t>
            </a:r>
            <a:r>
              <a:rPr lang="zh-CN" altLang="en-US" sz="1800" dirty="0" smtClean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altLang="zh-CN" sz="1800" dirty="0" smtClean="0">
                <a:solidFill>
                  <a:srgbClr val="2F2B20"/>
                </a:solidFill>
                <a:latin typeface="Arial"/>
                <a:cs typeface="Arial"/>
              </a:rPr>
              <a:t>Electric</a:t>
            </a:r>
            <a:r>
              <a:rPr lang="zh-CN" altLang="en-US" sz="1800" dirty="0" smtClean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altLang="zh-CN" sz="1800" dirty="0" smtClean="0">
                <a:solidFill>
                  <a:srgbClr val="2F2B20"/>
                </a:solidFill>
                <a:latin typeface="Arial"/>
                <a:cs typeface="Arial"/>
              </a:rPr>
              <a:t>Power</a:t>
            </a:r>
            <a:r>
              <a:rPr lang="zh-CN" altLang="en-US" sz="1800" dirty="0" smtClean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altLang="zh-CN" sz="1800" dirty="0" smtClean="0">
                <a:solidFill>
                  <a:srgbClr val="2F2B20"/>
                </a:solidFill>
                <a:latin typeface="Arial"/>
                <a:cs typeface="Arial"/>
              </a:rPr>
              <a:t>University</a:t>
            </a:r>
            <a:endParaRPr lang="en-US" sz="1800" dirty="0" smtClean="0">
              <a:solidFill>
                <a:srgbClr val="2F2B20"/>
              </a:solidFill>
              <a:latin typeface="Arial"/>
              <a:cs typeface="Arial"/>
            </a:endParaRPr>
          </a:p>
          <a:p>
            <a:r>
              <a:rPr lang="en-US" sz="1800" dirty="0" err="1" smtClean="0">
                <a:solidFill>
                  <a:srgbClr val="2F2B20"/>
                </a:solidFill>
                <a:latin typeface="Arial"/>
                <a:cs typeface="Arial"/>
              </a:rPr>
              <a:t>dearzppzpp</a:t>
            </a:r>
            <a:r>
              <a:rPr lang="en-US" sz="1800" dirty="0" err="1">
                <a:solidFill>
                  <a:srgbClr val="2F2B20"/>
                </a:solidFill>
                <a:latin typeface="Arial"/>
                <a:cs typeface="Arial"/>
              </a:rPr>
              <a:t>@</a:t>
            </a:r>
            <a:r>
              <a:rPr lang="en-US" sz="1800" dirty="0" err="1" smtClean="0">
                <a:solidFill>
                  <a:srgbClr val="2F2B20"/>
                </a:solidFill>
                <a:latin typeface="Arial"/>
                <a:cs typeface="Arial"/>
              </a:rPr>
              <a:t>gmail.com</a:t>
            </a:r>
            <a:endParaRPr lang="en-US" sz="1800" dirty="0">
              <a:solidFill>
                <a:srgbClr val="2F2B20"/>
              </a:solidFill>
              <a:latin typeface="Arial"/>
              <a:cs typeface="Arial"/>
            </a:endParaRPr>
          </a:p>
          <a:p>
            <a:endParaRPr lang="en-US" sz="1800" dirty="0" smtClean="0">
              <a:solidFill>
                <a:srgbClr val="2F2B20"/>
              </a:solidFill>
              <a:latin typeface="Arial"/>
              <a:cs typeface="Arial"/>
            </a:endParaRPr>
          </a:p>
          <a:p>
            <a:r>
              <a:rPr lang="en-US" sz="1800" b="1" dirty="0" smtClean="0">
                <a:solidFill>
                  <a:srgbClr val="2F2B20"/>
                </a:solidFill>
                <a:latin typeface="Arial"/>
                <a:cs typeface="Arial"/>
              </a:rPr>
              <a:t>Yao-Yi Chiang, Pedro Szekely, Craig A. </a:t>
            </a:r>
            <a:r>
              <a:rPr lang="en-US" sz="1800" b="1" dirty="0" err="1" smtClean="0">
                <a:solidFill>
                  <a:srgbClr val="2F2B20"/>
                </a:solidFill>
                <a:latin typeface="Arial"/>
                <a:cs typeface="Arial"/>
              </a:rPr>
              <a:t>Knoblock</a:t>
            </a:r>
            <a:endParaRPr lang="en-US" sz="1800" b="1" dirty="0" smtClean="0">
              <a:solidFill>
                <a:srgbClr val="2F2B20"/>
              </a:solidFill>
              <a:latin typeface="Arial"/>
              <a:cs typeface="Arial"/>
            </a:endParaRPr>
          </a:p>
          <a:p>
            <a:r>
              <a:rPr lang="en-US" sz="1800" dirty="0" smtClean="0">
                <a:solidFill>
                  <a:srgbClr val="2F2B20"/>
                </a:solidFill>
                <a:latin typeface="Arial"/>
                <a:cs typeface="Arial"/>
              </a:rPr>
              <a:t>Information Sciences Institute, University of Southern California</a:t>
            </a:r>
          </a:p>
          <a:p>
            <a:r>
              <a:rPr lang="en-US" sz="1800" dirty="0" smtClean="0">
                <a:solidFill>
                  <a:srgbClr val="2F2B20"/>
                </a:solidFill>
                <a:latin typeface="Arial"/>
                <a:cs typeface="Arial"/>
              </a:rPr>
              <a:t>{</a:t>
            </a:r>
            <a:r>
              <a:rPr lang="en-US" sz="1800" dirty="0" err="1" smtClean="0">
                <a:solidFill>
                  <a:srgbClr val="2F2B20"/>
                </a:solidFill>
                <a:latin typeface="Arial"/>
                <a:cs typeface="Arial"/>
              </a:rPr>
              <a:t>yaoyichi</a:t>
            </a:r>
            <a:r>
              <a:rPr lang="en-US" sz="1800" dirty="0" smtClean="0">
                <a:solidFill>
                  <a:srgbClr val="2F2B20"/>
                </a:solidFill>
                <a:latin typeface="Arial"/>
                <a:cs typeface="Arial"/>
              </a:rPr>
              <a:t>, </a:t>
            </a:r>
            <a:r>
              <a:rPr lang="en-US" sz="1800" dirty="0" err="1" smtClean="0">
                <a:solidFill>
                  <a:srgbClr val="2F2B20"/>
                </a:solidFill>
                <a:latin typeface="Arial"/>
                <a:cs typeface="Arial"/>
              </a:rPr>
              <a:t>pszekely</a:t>
            </a:r>
            <a:r>
              <a:rPr lang="en-US" sz="1800" dirty="0" smtClean="0">
                <a:solidFill>
                  <a:srgbClr val="2F2B20"/>
                </a:solidFill>
                <a:latin typeface="Arial"/>
                <a:cs typeface="Arial"/>
              </a:rPr>
              <a:t>, </a:t>
            </a:r>
            <a:r>
              <a:rPr lang="en-US" sz="1800" dirty="0" err="1" smtClean="0">
                <a:solidFill>
                  <a:srgbClr val="2F2B20"/>
                </a:solidFill>
                <a:latin typeface="Arial"/>
                <a:cs typeface="Arial"/>
              </a:rPr>
              <a:t>knoblock</a:t>
            </a:r>
            <a:r>
              <a:rPr lang="en-US" sz="1800" dirty="0" smtClean="0">
                <a:solidFill>
                  <a:srgbClr val="2F2B20"/>
                </a:solidFill>
                <a:latin typeface="Arial"/>
                <a:cs typeface="Arial"/>
              </a:rPr>
              <a:t>}@</a:t>
            </a:r>
            <a:r>
              <a:rPr lang="en-US" sz="1800" dirty="0" err="1" smtClean="0">
                <a:solidFill>
                  <a:srgbClr val="2F2B20"/>
                </a:solidFill>
                <a:latin typeface="Arial"/>
                <a:cs typeface="Arial"/>
              </a:rPr>
              <a:t>isi.edu</a:t>
            </a:r>
            <a:r>
              <a:rPr lang="en-US" sz="1800" dirty="0" smtClean="0">
                <a:solidFill>
                  <a:srgbClr val="2F2B20"/>
                </a:solidFill>
                <a:latin typeface="Arial"/>
                <a:cs typeface="Arial"/>
              </a:rPr>
              <a:t/>
            </a:r>
            <a:br>
              <a:rPr lang="en-US" sz="1800" dirty="0" smtClean="0">
                <a:solidFill>
                  <a:srgbClr val="2F2B20"/>
                </a:solidFill>
                <a:latin typeface="Arial"/>
                <a:cs typeface="Arial"/>
              </a:rPr>
            </a:br>
            <a:r>
              <a:rPr lang="en-US" sz="1800" dirty="0" smtClean="0">
                <a:latin typeface="Arial"/>
                <a:cs typeface="Arial"/>
              </a:rPr>
              <a:t/>
            </a:r>
            <a:br>
              <a:rPr lang="en-US" sz="1800" dirty="0" smtClean="0">
                <a:latin typeface="Arial"/>
                <a:cs typeface="Arial"/>
              </a:rPr>
            </a:br>
            <a:endParaRPr lang="en-US" sz="18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Model the Geospatial </a:t>
            </a: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Data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627" y="1293616"/>
            <a:ext cx="7980607" cy="1660525"/>
          </a:xfrm>
        </p:spPr>
        <p:txBody>
          <a:bodyPr rtlCol="0">
            <a:normAutofit/>
          </a:bodyPr>
          <a:lstStyle/>
          <a:p>
            <a:pPr marL="114300" lvl="1" indent="0" eaLnBrk="1" fontAlgn="auto" hangingPunct="1">
              <a:spcAft>
                <a:spcPts val="0"/>
              </a:spcAft>
              <a:buClr>
                <a:schemeClr val="accent1"/>
              </a:buClr>
              <a:buNone/>
              <a:defRPr/>
            </a:pP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Map </a:t>
            </a:r>
            <a:r>
              <a:rPr lang="x-none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the </a:t>
            </a:r>
            <a:r>
              <a:rPr lang="en-US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e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xtracted </a:t>
            </a:r>
            <a:r>
              <a:rPr lang="en-US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g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eospatial </a:t>
            </a:r>
            <a:r>
              <a:rPr lang="en-US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d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ata </a:t>
            </a:r>
            <a:r>
              <a:rPr lang="x-none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to 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RDF</a:t>
            </a:r>
            <a:endParaRPr lang="en-US" sz="3200" b="1" dirty="0" smtClean="0">
              <a:solidFill>
                <a:srgbClr val="771C26"/>
              </a:solidFill>
              <a:latin typeface="Arial"/>
              <a:ea typeface="+mn-ea"/>
              <a:cs typeface="Arial"/>
            </a:endParaRP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500" b="1" dirty="0" smtClean="0">
                <a:latin typeface="Arial"/>
                <a:ea typeface="+mn-ea"/>
                <a:cs typeface="Arial"/>
              </a:rPr>
              <a:t>The generated N3 file</a:t>
            </a:r>
            <a:endParaRPr lang="en-US" dirty="0">
              <a:latin typeface="Arial"/>
              <a:ea typeface="+mn-ea"/>
              <a:cs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82" y="2805393"/>
            <a:ext cx="7821518" cy="369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160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Model the Geospatial </a:t>
            </a: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Data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7885113" cy="1162050"/>
          </a:xfrm>
        </p:spPr>
        <p:txBody>
          <a:bodyPr rtlCol="0">
            <a:normAutofit fontScale="92500"/>
          </a:bodyPr>
          <a:lstStyle/>
          <a:p>
            <a:pPr marL="114300" lvl="1" indent="0" eaLnBrk="1" fontAlgn="auto" hangingPunct="1">
              <a:spcAft>
                <a:spcPts val="0"/>
              </a:spcAft>
              <a:buClr>
                <a:schemeClr val="accent1"/>
              </a:buClr>
              <a:buNone/>
              <a:defRPr/>
            </a:pP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Map </a:t>
            </a:r>
            <a:r>
              <a:rPr lang="x-none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the </a:t>
            </a:r>
            <a:r>
              <a:rPr lang="en-US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e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xtracted </a:t>
            </a:r>
            <a:r>
              <a:rPr lang="en-US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g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eospatial </a:t>
            </a:r>
            <a:r>
              <a:rPr lang="en-US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d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ata </a:t>
            </a:r>
            <a:r>
              <a:rPr lang="x-none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to 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RDF</a:t>
            </a:r>
            <a:endParaRPr lang="en-US" sz="3200" b="1" dirty="0" smtClean="0">
              <a:solidFill>
                <a:srgbClr val="771C26"/>
              </a:solidFill>
              <a:latin typeface="Arial"/>
              <a:ea typeface="+mn-ea"/>
              <a:cs typeface="Arial"/>
            </a:endParaRP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500" b="1" dirty="0">
                <a:latin typeface="Arial"/>
                <a:ea typeface="+mn-ea"/>
                <a:cs typeface="Arial"/>
              </a:rPr>
              <a:t>B</a:t>
            </a:r>
            <a:r>
              <a:rPr lang="en-US" sz="2500" b="1" dirty="0" smtClean="0">
                <a:latin typeface="Arial"/>
                <a:ea typeface="+mn-ea"/>
                <a:cs typeface="Arial"/>
              </a:rPr>
              <a:t>uilding </a:t>
            </a:r>
            <a:r>
              <a:rPr lang="en-US" sz="2500" b="1" dirty="0">
                <a:latin typeface="Arial"/>
                <a:ea typeface="+mn-ea"/>
                <a:cs typeface="Arial"/>
              </a:rPr>
              <a:t>scenario</a:t>
            </a:r>
            <a:r>
              <a:rPr lang="en-US" sz="2500" b="1" dirty="0" smtClean="0">
                <a:latin typeface="Arial"/>
                <a:ea typeface="+mn-ea"/>
                <a:cs typeface="Arial"/>
              </a:rPr>
              <a:t> visualized on Google Earth</a:t>
            </a:r>
            <a:endParaRPr lang="en-US" sz="2500" b="1" dirty="0">
              <a:latin typeface="Arial"/>
              <a:ea typeface="+mn-ea"/>
              <a:cs typeface="Arial"/>
            </a:endParaRPr>
          </a:p>
        </p:txBody>
      </p:sp>
      <p:pic>
        <p:nvPicPr>
          <p:cNvPr id="21507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763" y="2640013"/>
            <a:ext cx="5024437" cy="4062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Outline</a:t>
            </a:r>
            <a:endParaRPr lang="en-US" b="1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>
          <a:xfrm>
            <a:off x="457200" y="1967388"/>
            <a:ext cx="7620000" cy="2913152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Arial"/>
                <a:cs typeface="Arial"/>
              </a:rPr>
              <a:t>Model the Geospatial Data</a:t>
            </a:r>
          </a:p>
          <a:p>
            <a:pPr eaLnBrk="1" hangingPunct="1"/>
            <a:r>
              <a:rPr lang="en-US" sz="3200" b="1" i="1" dirty="0">
                <a:solidFill>
                  <a:srgbClr val="771C26"/>
                </a:solidFill>
                <a:latin typeface="Arial"/>
                <a:cs typeface="Arial"/>
              </a:rPr>
              <a:t>Geospatial Data Linking</a:t>
            </a:r>
          </a:p>
          <a:p>
            <a:pPr eaLnBrk="1" hangingPunct="1"/>
            <a:r>
              <a:rPr lang="en-US" sz="3200" b="1" dirty="0">
                <a:latin typeface="Arial"/>
                <a:cs typeface="Arial"/>
              </a:rPr>
              <a:t>Geospatial Data Integration</a:t>
            </a:r>
          </a:p>
          <a:p>
            <a:pPr eaLnBrk="1" hangingPunct="1"/>
            <a:r>
              <a:rPr lang="en-US" sz="3200" b="1" dirty="0">
                <a:latin typeface="Arial"/>
                <a:cs typeface="Arial"/>
              </a:rPr>
              <a:t>Conclusion and Future work</a:t>
            </a:r>
          </a:p>
          <a:p>
            <a:pPr eaLnBrk="1" hangingPunct="1"/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8482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3404"/>
            <a:ext cx="7620000" cy="1134307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Geospatial </a:t>
            </a:r>
            <a:r>
              <a:rPr lang="en-US" b="1" dirty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Data </a:t>
            </a: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Linking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241299" y="1397710"/>
            <a:ext cx="7962935" cy="1259354"/>
          </a:xfrm>
        </p:spPr>
        <p:txBody>
          <a:bodyPr/>
          <a:lstStyle/>
          <a:p>
            <a:pPr marL="114300" lvl="1" indent="0" eaLnBrk="1" fontAlgn="auto" hangingPunct="1">
              <a:spcAft>
                <a:spcPts val="0"/>
              </a:spcAft>
              <a:buClr>
                <a:schemeClr val="accent1"/>
              </a:buClr>
              <a:buNone/>
              <a:defRPr/>
            </a:pPr>
            <a:r>
              <a:rPr lang="en-US" sz="2400" b="1" dirty="0" smtClean="0">
                <a:solidFill>
                  <a:srgbClr val="0000FF"/>
                </a:solidFill>
                <a:latin typeface="Arial"/>
                <a:cs typeface="Arial"/>
              </a:rPr>
              <a:t>Linking </a:t>
            </a:r>
            <a:r>
              <a:rPr lang="en-US" sz="2400" b="1" dirty="0">
                <a:solidFill>
                  <a:srgbClr val="0000FF"/>
                </a:solidFill>
                <a:latin typeface="Arial"/>
                <a:cs typeface="Arial"/>
              </a:rPr>
              <a:t>by the specific geospatial relationships </a:t>
            </a:r>
            <a:endParaRPr lang="en-US" sz="2400" b="1" dirty="0" smtClean="0">
              <a:solidFill>
                <a:srgbClr val="771C26"/>
              </a:solidFill>
              <a:latin typeface="Arial"/>
              <a:cs typeface="Arial"/>
            </a:endParaRP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altLang="zh-CN" sz="2000" b="1" dirty="0" smtClean="0">
                <a:latin typeface="Arial"/>
                <a:cs typeface="Arial"/>
              </a:rPr>
              <a:t>G</a:t>
            </a:r>
            <a:r>
              <a:rPr lang="en-US" sz="2000" b="1" dirty="0" smtClean="0">
                <a:latin typeface="Arial"/>
                <a:cs typeface="Arial"/>
              </a:rPr>
              <a:t>eospatial </a:t>
            </a:r>
            <a:r>
              <a:rPr lang="en-US" altLang="zh-CN" sz="2000" b="1" dirty="0" smtClean="0">
                <a:latin typeface="Arial"/>
                <a:cs typeface="Arial"/>
              </a:rPr>
              <a:t>relationships are very useful for linking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altLang="zh-CN" sz="2000" b="1" dirty="0" smtClean="0">
                <a:latin typeface="Arial"/>
                <a:cs typeface="Arial"/>
              </a:rPr>
              <a:t>Relationships often cannot be determined by just comparing the values such as name</a:t>
            </a:r>
            <a:endParaRPr lang="en-US" sz="2000" dirty="0" smtClean="0">
              <a:latin typeface="Arial"/>
              <a:cs typeface="Arial"/>
            </a:endParaRPr>
          </a:p>
          <a:p>
            <a:pPr marL="114300" indent="0" eaLnBrk="1" hangingPunct="1">
              <a:buNone/>
            </a:pPr>
            <a:endParaRPr lang="en-US" sz="2400" b="1" dirty="0">
              <a:solidFill>
                <a:srgbClr val="0000FF"/>
              </a:solidFill>
              <a:latin typeface="Arial"/>
              <a:cs typeface="Arial"/>
            </a:endParaRPr>
          </a:p>
        </p:txBody>
      </p:sp>
      <p:sp>
        <p:nvSpPr>
          <p:cNvPr id="22531" name="Content Placeholder 2"/>
          <p:cNvSpPr txBox="1">
            <a:spLocks/>
          </p:cNvSpPr>
          <p:nvPr/>
        </p:nvSpPr>
        <p:spPr bwMode="auto">
          <a:xfrm>
            <a:off x="241299" y="2954770"/>
            <a:ext cx="7942263" cy="3687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114300" indent="0">
              <a:spcBef>
                <a:spcPct val="20000"/>
              </a:spcBef>
              <a:buClr>
                <a:schemeClr val="accent1"/>
              </a:buClr>
            </a:pPr>
            <a:r>
              <a:rPr lang="en-US" sz="2000" b="1" i="1" dirty="0" smtClean="0">
                <a:latin typeface="Arial"/>
                <a:cs typeface="Arial"/>
              </a:rPr>
              <a:t>Distance </a:t>
            </a:r>
            <a:r>
              <a:rPr lang="en-US" sz="2000" b="1" dirty="0">
                <a:latin typeface="Arial"/>
                <a:cs typeface="Arial"/>
                <a:sym typeface="Wingdings" charset="0"/>
              </a:rPr>
              <a:t> </a:t>
            </a:r>
            <a:r>
              <a:rPr lang="en-US" sz="2000" dirty="0" err="1">
                <a:latin typeface="Arial"/>
                <a:cs typeface="Arial"/>
              </a:rPr>
              <a:t>executeQuery</a:t>
            </a:r>
            <a:r>
              <a:rPr lang="en-US" sz="2000" dirty="0">
                <a:latin typeface="Arial"/>
                <a:cs typeface="Arial"/>
              </a:rPr>
              <a:t>(“Select </a:t>
            </a:r>
            <a:r>
              <a:rPr lang="en-US" sz="2000" dirty="0" err="1">
                <a:latin typeface="Arial"/>
                <a:cs typeface="Arial"/>
              </a:rPr>
              <a:t>ST_Distance</a:t>
            </a:r>
            <a:r>
              <a:rPr lang="en-US" sz="2000" dirty="0">
                <a:latin typeface="Arial"/>
                <a:cs typeface="Arial"/>
              </a:rPr>
              <a:t>(</a:t>
            </a:r>
            <a:r>
              <a:rPr lang="en-US" sz="2000" dirty="0" err="1" smtClean="0">
                <a:latin typeface="Arial"/>
                <a:cs typeface="Arial"/>
              </a:rPr>
              <a:t>ST_Geography</a:t>
            </a:r>
            <a:r>
              <a:rPr lang="en-US" sz="2000" dirty="0" smtClean="0">
                <a:latin typeface="Arial"/>
                <a:cs typeface="Arial"/>
              </a:rPr>
              <a:t> </a:t>
            </a:r>
            <a:r>
              <a:rPr lang="en-US" sz="2000" dirty="0" err="1" smtClean="0">
                <a:latin typeface="Arial"/>
                <a:cs typeface="Arial"/>
              </a:rPr>
              <a:t>FromText</a:t>
            </a:r>
            <a:r>
              <a:rPr lang="en-US" sz="2000" dirty="0">
                <a:latin typeface="Arial"/>
                <a:cs typeface="Arial"/>
              </a:rPr>
              <a:t>(SRID=4326,s</a:t>
            </a:r>
            <a:r>
              <a:rPr lang="en-US" sz="2000" baseline="-25000" dirty="0">
                <a:latin typeface="Arial"/>
                <a:cs typeface="Arial"/>
              </a:rPr>
              <a:t>1</a:t>
            </a:r>
            <a:r>
              <a:rPr lang="en-US" sz="2000" dirty="0">
                <a:latin typeface="Arial"/>
                <a:cs typeface="Arial"/>
              </a:rPr>
              <a:t>.getLocation),</a:t>
            </a:r>
            <a:r>
              <a:rPr lang="en-US" sz="2000" dirty="0" err="1">
                <a:latin typeface="Arial"/>
                <a:cs typeface="Arial"/>
              </a:rPr>
              <a:t>ST_GeographyFromText</a:t>
            </a:r>
            <a:r>
              <a:rPr lang="en-US" sz="2000" dirty="0">
                <a:latin typeface="Arial"/>
                <a:cs typeface="Arial"/>
              </a:rPr>
              <a:t>(SRID=4326,s</a:t>
            </a:r>
            <a:r>
              <a:rPr lang="en-US" sz="2000" baseline="-25000" dirty="0">
                <a:latin typeface="Arial"/>
                <a:cs typeface="Arial"/>
              </a:rPr>
              <a:t>2</a:t>
            </a:r>
            <a:r>
              <a:rPr lang="en-US" sz="2000" dirty="0">
                <a:latin typeface="Arial"/>
                <a:cs typeface="Arial"/>
              </a:rPr>
              <a:t>.getLocation))”)</a:t>
            </a:r>
          </a:p>
          <a:p>
            <a:pPr marL="114300" indent="0">
              <a:spcBef>
                <a:spcPct val="20000"/>
              </a:spcBef>
              <a:buClr>
                <a:schemeClr val="accent1"/>
              </a:buClr>
            </a:pPr>
            <a:r>
              <a:rPr lang="en-US" sz="2000" b="1" i="1" dirty="0" err="1">
                <a:latin typeface="Arial"/>
                <a:cs typeface="Arial"/>
              </a:rPr>
              <a:t>isContained</a:t>
            </a:r>
            <a:r>
              <a:rPr lang="en-US" sz="2000" b="1" i="1" dirty="0">
                <a:latin typeface="Arial"/>
                <a:cs typeface="Arial"/>
              </a:rPr>
              <a:t> </a:t>
            </a:r>
            <a:r>
              <a:rPr lang="en-US" sz="2000" b="1" dirty="0">
                <a:latin typeface="Arial"/>
                <a:cs typeface="Arial"/>
                <a:sym typeface="Wingdings" charset="0"/>
              </a:rPr>
              <a:t> </a:t>
            </a:r>
            <a:r>
              <a:rPr lang="en-US" sz="2000" dirty="0" err="1">
                <a:latin typeface="Arial"/>
                <a:cs typeface="Arial"/>
              </a:rPr>
              <a:t>executeQuery</a:t>
            </a:r>
            <a:r>
              <a:rPr lang="en-US" sz="2000" dirty="0">
                <a:latin typeface="Arial"/>
                <a:cs typeface="Arial"/>
              </a:rPr>
              <a:t>(“Select </a:t>
            </a:r>
            <a:r>
              <a:rPr lang="en-US" sz="2000" dirty="0" err="1">
                <a:latin typeface="Arial"/>
                <a:cs typeface="Arial"/>
              </a:rPr>
              <a:t>ST_Contains</a:t>
            </a:r>
            <a:r>
              <a:rPr lang="en-US" sz="2000" dirty="0">
                <a:latin typeface="Arial"/>
                <a:cs typeface="Arial"/>
              </a:rPr>
              <a:t>  (</a:t>
            </a:r>
            <a:r>
              <a:rPr lang="en-US" sz="2000" dirty="0" smtClean="0">
                <a:latin typeface="Arial"/>
                <a:cs typeface="Arial"/>
              </a:rPr>
              <a:t>ST_ </a:t>
            </a:r>
            <a:r>
              <a:rPr lang="en-US" sz="2000" dirty="0" err="1" smtClean="0">
                <a:latin typeface="Arial"/>
                <a:cs typeface="Arial"/>
              </a:rPr>
              <a:t>GeographyFromText</a:t>
            </a:r>
            <a:r>
              <a:rPr lang="en-US" sz="2000" dirty="0">
                <a:latin typeface="Arial"/>
                <a:cs typeface="Arial"/>
              </a:rPr>
              <a:t>(s</a:t>
            </a:r>
            <a:r>
              <a:rPr lang="en-US" sz="2000" baseline="-25000" dirty="0">
                <a:latin typeface="Arial"/>
                <a:cs typeface="Arial"/>
              </a:rPr>
              <a:t>1</a:t>
            </a:r>
            <a:r>
              <a:rPr lang="en-US" sz="2000" dirty="0">
                <a:latin typeface="Arial"/>
                <a:cs typeface="Arial"/>
              </a:rPr>
              <a:t>.getLocation),</a:t>
            </a:r>
            <a:r>
              <a:rPr lang="en-US" sz="2000" dirty="0" err="1">
                <a:latin typeface="Arial"/>
                <a:cs typeface="Arial"/>
              </a:rPr>
              <a:t>ST_GeographyFromText</a:t>
            </a:r>
            <a:r>
              <a:rPr lang="en-US" sz="2000" dirty="0">
                <a:latin typeface="Arial"/>
                <a:cs typeface="Arial"/>
              </a:rPr>
              <a:t>(s</a:t>
            </a:r>
            <a:r>
              <a:rPr lang="en-US" sz="2000" baseline="-25000" dirty="0">
                <a:latin typeface="Arial"/>
                <a:cs typeface="Arial"/>
              </a:rPr>
              <a:t>2</a:t>
            </a:r>
            <a:r>
              <a:rPr lang="en-US" sz="2000" dirty="0">
                <a:latin typeface="Arial"/>
                <a:cs typeface="Arial"/>
              </a:rPr>
              <a:t>.getLocation))”)</a:t>
            </a:r>
          </a:p>
          <a:p>
            <a:pPr marL="114300" indent="0">
              <a:spcBef>
                <a:spcPct val="20000"/>
              </a:spcBef>
              <a:buClr>
                <a:schemeClr val="accent1"/>
              </a:buClr>
            </a:pPr>
            <a:r>
              <a:rPr lang="en-US" sz="2000" b="1" i="1" dirty="0" err="1">
                <a:latin typeface="Arial"/>
                <a:cs typeface="Arial"/>
              </a:rPr>
              <a:t>isOverlap</a:t>
            </a:r>
            <a:r>
              <a:rPr lang="en-US" sz="2000" b="1" i="1" dirty="0">
                <a:latin typeface="Arial"/>
                <a:cs typeface="Arial"/>
              </a:rPr>
              <a:t> </a:t>
            </a:r>
            <a:r>
              <a:rPr lang="en-US" sz="2000" b="1" dirty="0">
                <a:latin typeface="Arial"/>
                <a:cs typeface="Arial"/>
                <a:sym typeface="Wingdings" charset="0"/>
              </a:rPr>
              <a:t> </a:t>
            </a:r>
            <a:r>
              <a:rPr lang="en-US" sz="2000" dirty="0" err="1">
                <a:latin typeface="Arial"/>
                <a:cs typeface="Arial"/>
              </a:rPr>
              <a:t>executeQuery</a:t>
            </a:r>
            <a:r>
              <a:rPr lang="en-US" sz="2000" dirty="0">
                <a:latin typeface="Arial"/>
                <a:cs typeface="Arial"/>
              </a:rPr>
              <a:t>(“Select </a:t>
            </a:r>
            <a:r>
              <a:rPr lang="en-US" sz="2000" dirty="0" err="1" smtClean="0">
                <a:latin typeface="Arial"/>
                <a:cs typeface="Arial"/>
              </a:rPr>
              <a:t>ST_Overlaps</a:t>
            </a:r>
            <a:r>
              <a:rPr lang="en-US" sz="2000" dirty="0" smtClean="0">
                <a:latin typeface="Arial"/>
                <a:cs typeface="Arial"/>
              </a:rPr>
              <a:t>(</a:t>
            </a:r>
            <a:r>
              <a:rPr lang="en-US" sz="2000" dirty="0" err="1">
                <a:latin typeface="Arial"/>
                <a:cs typeface="Arial"/>
              </a:rPr>
              <a:t>ST_Geography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FromText</a:t>
            </a:r>
            <a:r>
              <a:rPr lang="en-US" sz="2000" dirty="0">
                <a:latin typeface="Arial"/>
                <a:cs typeface="Arial"/>
              </a:rPr>
              <a:t> (s</a:t>
            </a:r>
            <a:r>
              <a:rPr lang="en-US" sz="2000" baseline="-25000" dirty="0">
                <a:latin typeface="Arial"/>
                <a:cs typeface="Arial"/>
              </a:rPr>
              <a:t>1</a:t>
            </a:r>
            <a:r>
              <a:rPr lang="en-US" sz="2000" dirty="0">
                <a:latin typeface="Arial"/>
                <a:cs typeface="Arial"/>
              </a:rPr>
              <a:t>.getLocation)</a:t>
            </a:r>
            <a:r>
              <a:rPr lang="en-US" sz="2000" dirty="0" smtClean="0">
                <a:latin typeface="Arial"/>
                <a:cs typeface="Arial"/>
              </a:rPr>
              <a:t>, </a:t>
            </a:r>
            <a:r>
              <a:rPr lang="en-US" sz="2000" dirty="0" err="1" smtClean="0">
                <a:latin typeface="Arial"/>
                <a:cs typeface="Arial"/>
              </a:rPr>
              <a:t>ST_GeographyFromText</a:t>
            </a:r>
            <a:r>
              <a:rPr lang="en-US" sz="2000" dirty="0" smtClean="0">
                <a:latin typeface="Arial"/>
                <a:cs typeface="Arial"/>
              </a:rPr>
              <a:t> (s</a:t>
            </a:r>
            <a:r>
              <a:rPr lang="en-US" sz="2000" baseline="-25000" dirty="0" smtClean="0">
                <a:latin typeface="Arial"/>
                <a:cs typeface="Arial"/>
              </a:rPr>
              <a:t>2</a:t>
            </a:r>
            <a:r>
              <a:rPr lang="en-US" sz="2000" dirty="0">
                <a:latin typeface="Arial"/>
                <a:cs typeface="Arial"/>
              </a:rPr>
              <a:t>.</a:t>
            </a:r>
            <a:r>
              <a:rPr lang="en-US" sz="2000" dirty="0" smtClean="0">
                <a:latin typeface="Arial"/>
                <a:cs typeface="Arial"/>
              </a:rPr>
              <a:t>getLocation)</a:t>
            </a:r>
            <a:r>
              <a:rPr lang="en-US" sz="2000" dirty="0">
                <a:latin typeface="Arial"/>
                <a:cs typeface="Arial"/>
              </a:rPr>
              <a:t>)”)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Geospatial </a:t>
            </a:r>
            <a:r>
              <a:rPr lang="en-US" b="1" dirty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Data </a:t>
            </a: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Linking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457200" y="1571625"/>
            <a:ext cx="7620000" cy="2803525"/>
          </a:xfrm>
        </p:spPr>
        <p:txBody>
          <a:bodyPr/>
          <a:lstStyle/>
          <a:p>
            <a:pPr marL="114300" indent="0">
              <a:buNone/>
            </a:pPr>
            <a:r>
              <a:rPr lang="en-US" sz="2000" b="1" dirty="0">
                <a:solidFill>
                  <a:srgbClr val="771C26"/>
                </a:solidFill>
                <a:latin typeface="Arial"/>
                <a:cs typeface="Arial"/>
              </a:rPr>
              <a:t>Polygon-to-Polygon:</a:t>
            </a:r>
          </a:p>
          <a:p>
            <a:r>
              <a:rPr lang="en-US" sz="2000" dirty="0">
                <a:latin typeface="Arial"/>
                <a:cs typeface="Arial"/>
              </a:rPr>
              <a:t>if (</a:t>
            </a:r>
            <a:r>
              <a:rPr lang="en-US" sz="2000" dirty="0" err="1">
                <a:latin typeface="Arial"/>
                <a:cs typeface="Arial"/>
              </a:rPr>
              <a:t>isContained</a:t>
            </a:r>
            <a:r>
              <a:rPr lang="en-US" sz="2000" dirty="0">
                <a:latin typeface="Arial"/>
                <a:cs typeface="Arial"/>
              </a:rPr>
              <a:t>=true){ similarity </a:t>
            </a:r>
            <a:r>
              <a:rPr lang="en-US" sz="2000" dirty="0">
                <a:latin typeface="Arial"/>
                <a:cs typeface="Arial"/>
                <a:sym typeface="Wingdings" charset="0"/>
              </a:rPr>
              <a:t></a:t>
            </a:r>
            <a:r>
              <a:rPr lang="en-US" sz="2000" dirty="0">
                <a:latin typeface="Arial"/>
                <a:cs typeface="Arial"/>
              </a:rPr>
              <a:t> 1.0; }</a:t>
            </a:r>
          </a:p>
          <a:p>
            <a:r>
              <a:rPr lang="en-US" sz="2000" dirty="0">
                <a:latin typeface="Arial"/>
                <a:cs typeface="Arial"/>
              </a:rPr>
              <a:t>     else if((</a:t>
            </a:r>
            <a:r>
              <a:rPr lang="en-US" sz="2000" dirty="0" err="1">
                <a:latin typeface="Arial"/>
                <a:cs typeface="Arial"/>
              </a:rPr>
              <a:t>isOverlap</a:t>
            </a:r>
            <a:r>
              <a:rPr lang="en-US" sz="2000" dirty="0">
                <a:latin typeface="Arial"/>
                <a:cs typeface="Arial"/>
              </a:rPr>
              <a:t>=true)) { similarity</a:t>
            </a:r>
            <a:r>
              <a:rPr lang="en-US" sz="2000" dirty="0">
                <a:latin typeface="Arial"/>
                <a:cs typeface="Arial"/>
                <a:sym typeface="Wingdings" charset="0"/>
              </a:rPr>
              <a:t></a:t>
            </a:r>
            <a:r>
              <a:rPr lang="en-US" sz="2000" dirty="0">
                <a:latin typeface="Arial"/>
                <a:cs typeface="Arial"/>
              </a:rPr>
              <a:t>                   </a:t>
            </a:r>
            <a:r>
              <a:rPr lang="en-US" sz="2000" dirty="0" smtClean="0">
                <a:latin typeface="Arial"/>
                <a:cs typeface="Arial"/>
              </a:rPr>
              <a:t>; </a:t>
            </a:r>
            <a:r>
              <a:rPr lang="en-US" sz="2000" dirty="0">
                <a:latin typeface="Arial"/>
                <a:cs typeface="Arial"/>
              </a:rPr>
              <a:t>}</a:t>
            </a:r>
          </a:p>
          <a:p>
            <a:r>
              <a:rPr lang="en-US" sz="2000" dirty="0">
                <a:latin typeface="Arial"/>
                <a:cs typeface="Arial"/>
              </a:rPr>
              <a:t>          else { similarity </a:t>
            </a:r>
            <a:r>
              <a:rPr lang="en-US" sz="2000" dirty="0">
                <a:latin typeface="Arial"/>
                <a:cs typeface="Arial"/>
                <a:sym typeface="Wingdings" charset="0"/>
              </a:rPr>
              <a:t>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ε</a:t>
            </a:r>
            <a:r>
              <a:rPr lang="en-US" sz="2000" dirty="0">
                <a:latin typeface="Arial"/>
                <a:cs typeface="Arial"/>
              </a:rPr>
              <a:t>; </a:t>
            </a:r>
            <a:r>
              <a:rPr lang="en-US" sz="2000" dirty="0" smtClean="0">
                <a:latin typeface="Arial"/>
                <a:cs typeface="Arial"/>
              </a:rPr>
              <a:t>}</a:t>
            </a:r>
            <a:endParaRPr lang="en-US" sz="2000" dirty="0">
              <a:latin typeface="Arial"/>
              <a:cs typeface="Arial"/>
            </a:endParaRPr>
          </a:p>
          <a:p>
            <a:pPr marL="114300" indent="0">
              <a:buNone/>
            </a:pPr>
            <a:r>
              <a:rPr lang="en-US" sz="2000" b="1" dirty="0">
                <a:solidFill>
                  <a:srgbClr val="771C26"/>
                </a:solidFill>
                <a:latin typeface="Arial"/>
                <a:cs typeface="Arial"/>
              </a:rPr>
              <a:t>Polygon-to-Point/Point-to-Point:</a:t>
            </a:r>
            <a:endParaRPr lang="en-US" sz="2000" dirty="0">
              <a:latin typeface="Arial"/>
              <a:cs typeface="Arial"/>
            </a:endParaRPr>
          </a:p>
          <a:p>
            <a:r>
              <a:rPr lang="en-US" sz="2000" dirty="0">
                <a:latin typeface="Arial"/>
                <a:cs typeface="Arial"/>
              </a:rPr>
              <a:t>    { similarity</a:t>
            </a:r>
            <a:r>
              <a:rPr lang="en-US" sz="2000" dirty="0">
                <a:latin typeface="Arial"/>
                <a:cs typeface="Arial"/>
                <a:sym typeface="Wingdings" charset="0"/>
              </a:rPr>
              <a:t></a:t>
            </a:r>
            <a:r>
              <a:rPr lang="en-US" sz="2000" dirty="0">
                <a:latin typeface="Arial"/>
                <a:cs typeface="Arial"/>
              </a:rPr>
              <a:t>                     ; }</a:t>
            </a: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  <p:graphicFrame>
        <p:nvGraphicFramePr>
          <p:cNvPr id="2355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4706449"/>
              </p:ext>
            </p:extLst>
          </p:nvPr>
        </p:nvGraphicFramePr>
        <p:xfrm>
          <a:off x="5410099" y="2189163"/>
          <a:ext cx="1303338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15" name="Equation" r:id="rId3" imgW="876300" imgH="431800" progId="Equation.DSMT4">
                  <p:embed/>
                </p:oleObj>
              </mc:Choice>
              <mc:Fallback>
                <p:oleObj name="Equation" r:id="rId3" imgW="876300" imgH="431800" progId="Equation.DSMT4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0099" y="2189163"/>
                        <a:ext cx="1303338" cy="641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55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8373600"/>
              </p:ext>
            </p:extLst>
          </p:nvPr>
        </p:nvGraphicFramePr>
        <p:xfrm>
          <a:off x="2738059" y="3338513"/>
          <a:ext cx="1303338" cy="642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16" name="Equation" r:id="rId5" imgW="876300" imgH="431800" progId="Equation.DSMT4">
                  <p:embed/>
                </p:oleObj>
              </mc:Choice>
              <mc:Fallback>
                <p:oleObj name="Equation" r:id="rId5" imgW="876300" imgH="431800" progId="Equation.DSMT4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38059" y="3338513"/>
                        <a:ext cx="1303338" cy="642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557" name="Content Placeholder 2"/>
          <p:cNvSpPr txBox="1">
            <a:spLocks/>
          </p:cNvSpPr>
          <p:nvPr/>
        </p:nvSpPr>
        <p:spPr bwMode="auto">
          <a:xfrm>
            <a:off x="492125" y="4375150"/>
            <a:ext cx="7620000" cy="164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114300" indent="0">
              <a:spcBef>
                <a:spcPct val="20000"/>
              </a:spcBef>
              <a:buClr>
                <a:schemeClr val="accent1"/>
              </a:buClr>
            </a:pPr>
            <a:r>
              <a:rPr lang="en-US" sz="2000" b="1" i="1" dirty="0" smtClean="0">
                <a:solidFill>
                  <a:srgbClr val="0000FF"/>
                </a:solidFill>
                <a:latin typeface="Arial"/>
                <a:cs typeface="Arial"/>
              </a:rPr>
              <a:t>Linking Result:</a:t>
            </a:r>
          </a:p>
          <a:p>
            <a:pPr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</a:pPr>
            <a:r>
              <a:rPr lang="en-US" sz="2000" dirty="0" smtClean="0">
                <a:latin typeface="Arial"/>
                <a:cs typeface="Arial"/>
              </a:rPr>
              <a:t> </a:t>
            </a:r>
            <a:r>
              <a:rPr lang="en-US" sz="2000" dirty="0">
                <a:latin typeface="Arial"/>
                <a:cs typeface="Arial"/>
              </a:rPr>
              <a:t>if (similarity&gt;threshold){</a:t>
            </a:r>
          </a:p>
          <a:p>
            <a:pPr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</a:pPr>
            <a:r>
              <a:rPr lang="en-US" sz="2000" dirty="0">
                <a:latin typeface="Arial"/>
                <a:cs typeface="Arial"/>
              </a:rPr>
              <a:t>            </a:t>
            </a:r>
            <a:r>
              <a:rPr lang="en-US" sz="2000" dirty="0" err="1">
                <a:latin typeface="Arial"/>
                <a:cs typeface="Arial"/>
              </a:rPr>
              <a:t>linkedPair.add</a:t>
            </a:r>
            <a:r>
              <a:rPr lang="en-US" sz="2000" dirty="0">
                <a:latin typeface="Arial"/>
                <a:cs typeface="Arial"/>
              </a:rPr>
              <a:t>(s</a:t>
            </a:r>
            <a:r>
              <a:rPr lang="en-US" sz="2000" baseline="-25000" dirty="0">
                <a:latin typeface="Arial"/>
                <a:cs typeface="Arial"/>
              </a:rPr>
              <a:t>1</a:t>
            </a:r>
            <a:r>
              <a:rPr lang="en-US" sz="2000" dirty="0">
                <a:latin typeface="Arial"/>
                <a:cs typeface="Arial"/>
              </a:rPr>
              <a:t>,s</a:t>
            </a:r>
            <a:r>
              <a:rPr lang="en-US" sz="2000" baseline="-25000" dirty="0">
                <a:latin typeface="Arial"/>
                <a:cs typeface="Arial"/>
              </a:rPr>
              <a:t>2</a:t>
            </a:r>
            <a:r>
              <a:rPr lang="en-US" sz="2000" dirty="0">
                <a:latin typeface="Arial"/>
                <a:cs typeface="Arial"/>
              </a:rPr>
              <a:t>);</a:t>
            </a:r>
          </a:p>
          <a:p>
            <a:pPr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</a:pPr>
            <a:r>
              <a:rPr lang="en-US" sz="2000" dirty="0">
                <a:latin typeface="Arial"/>
                <a:cs typeface="Arial"/>
              </a:rPr>
              <a:t>       }</a:t>
            </a:r>
          </a:p>
          <a:p>
            <a:pPr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</a:pPr>
            <a:endParaRPr lang="en-US" sz="22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Geospatial </a:t>
            </a:r>
            <a:r>
              <a:rPr lang="en-US" b="1" dirty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Data </a:t>
            </a: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Linking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336550" y="1284288"/>
            <a:ext cx="7620000" cy="574675"/>
          </a:xfrm>
        </p:spPr>
        <p:txBody>
          <a:bodyPr/>
          <a:lstStyle/>
          <a:p>
            <a:pPr marL="114300" indent="0">
              <a:buNone/>
            </a:pPr>
            <a:r>
              <a:rPr lang="en-US" sz="2400" b="1" dirty="0">
                <a:solidFill>
                  <a:srgbClr val="771C26"/>
                </a:solidFill>
                <a:latin typeface="Arial"/>
                <a:cs typeface="Arial"/>
              </a:rPr>
              <a:t>Linking results illustration</a:t>
            </a: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  <p:pic>
        <p:nvPicPr>
          <p:cNvPr id="2457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75" y="1858963"/>
            <a:ext cx="7623175" cy="470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Outline</a:t>
            </a:r>
            <a:endParaRPr lang="en-US" b="1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>
          <a:xfrm>
            <a:off x="457200" y="1967388"/>
            <a:ext cx="7620000" cy="2913152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Arial"/>
                <a:cs typeface="Arial"/>
              </a:rPr>
              <a:t>Model the Geospatial Data</a:t>
            </a:r>
          </a:p>
          <a:p>
            <a:pPr eaLnBrk="1" hangingPunct="1"/>
            <a:r>
              <a:rPr lang="en-US" sz="3200" b="1" dirty="0">
                <a:latin typeface="Arial"/>
                <a:cs typeface="Arial"/>
              </a:rPr>
              <a:t>Geospatial Data Linking</a:t>
            </a:r>
          </a:p>
          <a:p>
            <a:pPr eaLnBrk="1" hangingPunct="1"/>
            <a:r>
              <a:rPr lang="en-US" sz="3200" b="1" i="1" dirty="0">
                <a:solidFill>
                  <a:srgbClr val="771C26"/>
                </a:solidFill>
                <a:latin typeface="Arial"/>
                <a:cs typeface="Arial"/>
              </a:rPr>
              <a:t>Geospatial Data Integration</a:t>
            </a:r>
          </a:p>
          <a:p>
            <a:pPr eaLnBrk="1" hangingPunct="1"/>
            <a:r>
              <a:rPr lang="en-US" sz="3200" b="1" dirty="0">
                <a:latin typeface="Arial"/>
                <a:cs typeface="Arial"/>
              </a:rPr>
              <a:t>Conclusion and Future work</a:t>
            </a:r>
          </a:p>
          <a:p>
            <a:pPr eaLnBrk="1" hangingPunct="1"/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329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963612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Geospatial Data </a:t>
            </a: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Integration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173038" y="1417638"/>
            <a:ext cx="8058150" cy="1389062"/>
          </a:xfrm>
        </p:spPr>
        <p:txBody>
          <a:bodyPr/>
          <a:lstStyle/>
          <a:p>
            <a:pPr marL="114300" indent="0">
              <a:buNone/>
              <a:defRPr/>
            </a:pPr>
            <a:r>
              <a:rPr lang="en-US" sz="2400" b="1" dirty="0" smtClean="0">
                <a:solidFill>
                  <a:srgbClr val="771C26"/>
                </a:solidFill>
                <a:latin typeface="Arial"/>
                <a:cs typeface="Arial"/>
              </a:rPr>
              <a:t>Based on the </a:t>
            </a:r>
            <a:r>
              <a:rPr lang="en-US" sz="2400" b="1" dirty="0">
                <a:solidFill>
                  <a:srgbClr val="771C26"/>
                </a:solidFill>
                <a:latin typeface="Arial"/>
                <a:cs typeface="Arial"/>
              </a:rPr>
              <a:t>record linkages, use SPARQL queries to eliminate data </a:t>
            </a:r>
            <a:r>
              <a:rPr lang="en-US" sz="2400" b="1" dirty="0" smtClean="0">
                <a:solidFill>
                  <a:srgbClr val="771C26"/>
                </a:solidFill>
                <a:latin typeface="Arial"/>
                <a:cs typeface="Arial"/>
              </a:rPr>
              <a:t>redundancy </a:t>
            </a:r>
            <a:r>
              <a:rPr lang="en-US" sz="2400" b="1" dirty="0">
                <a:solidFill>
                  <a:srgbClr val="771C26"/>
                </a:solidFill>
                <a:latin typeface="Arial"/>
                <a:cs typeface="Arial"/>
              </a:rPr>
              <a:t>and combine complementary properties for </a:t>
            </a:r>
            <a:r>
              <a:rPr lang="en-US" sz="2400" b="1" dirty="0" smtClean="0">
                <a:solidFill>
                  <a:srgbClr val="771C26"/>
                </a:solidFill>
                <a:latin typeface="Arial"/>
                <a:cs typeface="Arial"/>
              </a:rPr>
              <a:t>integration</a:t>
            </a:r>
            <a:endParaRPr lang="en-US" sz="2400" b="1" dirty="0">
              <a:solidFill>
                <a:srgbClr val="771C26"/>
              </a:solidFill>
              <a:latin typeface="Arial"/>
              <a:cs typeface="Arial"/>
            </a:endParaRPr>
          </a:p>
          <a:p>
            <a:pPr marL="114300" indent="0" eaLnBrk="1" hangingPunct="1">
              <a:buFont typeface="Arial" charset="0"/>
              <a:buNone/>
              <a:defRPr/>
            </a:pPr>
            <a:endParaRPr lang="en-US" dirty="0">
              <a:latin typeface="Arial"/>
              <a:cs typeface="Arial"/>
            </a:endParaRPr>
          </a:p>
        </p:txBody>
      </p:sp>
      <p:sp>
        <p:nvSpPr>
          <p:cNvPr id="25603" name="Content Placeholder 2"/>
          <p:cNvSpPr txBox="1">
            <a:spLocks/>
          </p:cNvSpPr>
          <p:nvPr/>
        </p:nvSpPr>
        <p:spPr bwMode="auto">
          <a:xfrm>
            <a:off x="457200" y="3067050"/>
            <a:ext cx="7475538" cy="254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</a:pPr>
            <a:r>
              <a:rPr lang="en-US" sz="2200" b="1" i="1" dirty="0" smtClean="0">
                <a:solidFill>
                  <a:srgbClr val="771C26"/>
                </a:solidFill>
                <a:latin typeface="Arial"/>
                <a:cs typeface="Arial"/>
              </a:rPr>
              <a:t>sparqlS</a:t>
            </a:r>
            <a:r>
              <a:rPr lang="en-US" sz="2200" b="1" i="1" baseline="-25000" dirty="0" smtClean="0">
                <a:solidFill>
                  <a:srgbClr val="771C26"/>
                </a:solidFill>
                <a:latin typeface="Arial"/>
                <a:cs typeface="Arial"/>
              </a:rPr>
              <a:t>1</a:t>
            </a:r>
            <a:r>
              <a:rPr lang="en-US" sz="2200" b="1" baseline="-25000" dirty="0" smtClean="0">
                <a:solidFill>
                  <a:srgbClr val="771C26"/>
                </a:solidFill>
                <a:latin typeface="Arial"/>
                <a:cs typeface="Arial"/>
              </a:rPr>
              <a:t> </a:t>
            </a:r>
            <a:r>
              <a:rPr lang="en-US" sz="2200" b="1" dirty="0">
                <a:solidFill>
                  <a:srgbClr val="771C26"/>
                </a:solidFill>
                <a:latin typeface="Arial"/>
                <a:cs typeface="Arial"/>
              </a:rPr>
              <a:t>: general query</a:t>
            </a:r>
          </a:p>
          <a:p>
            <a:pPr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</a:pPr>
            <a:r>
              <a:rPr lang="en-US" sz="2200" b="1" dirty="0">
                <a:latin typeface="Arial"/>
                <a:cs typeface="Arial"/>
              </a:rPr>
              <a:t>Select</a:t>
            </a:r>
            <a:r>
              <a:rPr lang="en-US" sz="2200" dirty="0">
                <a:latin typeface="Arial"/>
                <a:cs typeface="Arial"/>
              </a:rPr>
              <a:t> </a:t>
            </a:r>
            <a:r>
              <a:rPr lang="en-US" sz="2200" dirty="0" err="1">
                <a:latin typeface="Arial"/>
                <a:cs typeface="Arial"/>
              </a:rPr>
              <a:t>discinct</a:t>
            </a:r>
            <a:r>
              <a:rPr lang="en-US" sz="2200" dirty="0">
                <a:latin typeface="Arial"/>
                <a:cs typeface="Arial"/>
              </a:rPr>
              <a:t> ?</a:t>
            </a:r>
            <a:r>
              <a:rPr lang="en-US" sz="2200" b="1" dirty="0" err="1">
                <a:latin typeface="Arial"/>
                <a:cs typeface="Arial"/>
              </a:rPr>
              <a:t>uri</a:t>
            </a:r>
            <a:endParaRPr lang="en-US" sz="2200" dirty="0">
              <a:latin typeface="Arial"/>
              <a:cs typeface="Arial"/>
            </a:endParaRPr>
          </a:p>
          <a:p>
            <a:pPr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</a:pPr>
            <a:r>
              <a:rPr lang="en-US" sz="2200" b="1" dirty="0">
                <a:latin typeface="Arial"/>
                <a:cs typeface="Arial"/>
              </a:rPr>
              <a:t>Where</a:t>
            </a:r>
            <a:r>
              <a:rPr lang="en-US" sz="2200" dirty="0">
                <a:latin typeface="Arial"/>
                <a:cs typeface="Arial"/>
              </a:rPr>
              <a:t>{</a:t>
            </a:r>
          </a:p>
          <a:p>
            <a:pPr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</a:pPr>
            <a:r>
              <a:rPr lang="en-US" sz="2200" dirty="0">
                <a:latin typeface="Arial"/>
                <a:cs typeface="Arial"/>
              </a:rPr>
              <a:t>    ?</a:t>
            </a:r>
            <a:r>
              <a:rPr lang="en-US" sz="2200" dirty="0" err="1">
                <a:latin typeface="Arial"/>
                <a:cs typeface="Arial"/>
              </a:rPr>
              <a:t>uri</a:t>
            </a:r>
            <a:r>
              <a:rPr lang="en-US" sz="2200" dirty="0">
                <a:latin typeface="Arial"/>
                <a:cs typeface="Arial"/>
              </a:rPr>
              <a:t> </a:t>
            </a:r>
            <a:r>
              <a:rPr lang="en-US" sz="2200" dirty="0" err="1">
                <a:latin typeface="Arial"/>
                <a:cs typeface="Arial"/>
              </a:rPr>
              <a:t>owl:sameAs</a:t>
            </a:r>
            <a:r>
              <a:rPr lang="en-US" sz="2200" dirty="0">
                <a:latin typeface="Arial"/>
                <a:cs typeface="Arial"/>
              </a:rPr>
              <a:t> ?u.</a:t>
            </a:r>
          </a:p>
          <a:p>
            <a:pPr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</a:pPr>
            <a:r>
              <a:rPr lang="en-US" sz="2200" dirty="0">
                <a:latin typeface="Arial"/>
                <a:cs typeface="Arial"/>
              </a:rPr>
              <a:t>    ?</a:t>
            </a:r>
            <a:r>
              <a:rPr lang="en-US" sz="2200" dirty="0" err="1">
                <a:latin typeface="Arial"/>
                <a:cs typeface="Arial"/>
              </a:rPr>
              <a:t>uri</a:t>
            </a:r>
            <a:r>
              <a:rPr lang="en-US" sz="2200" dirty="0">
                <a:latin typeface="Arial"/>
                <a:cs typeface="Arial"/>
              </a:rPr>
              <a:t> a </a:t>
            </a:r>
            <a:r>
              <a:rPr lang="en-US" sz="2200" dirty="0" err="1">
                <a:latin typeface="Arial"/>
                <a:cs typeface="Arial"/>
              </a:rPr>
              <a:t>BuildingOntology:Building</a:t>
            </a:r>
            <a:endParaRPr lang="en-US" sz="2200" dirty="0">
              <a:latin typeface="Arial"/>
              <a:cs typeface="Arial"/>
            </a:endParaRPr>
          </a:p>
          <a:p>
            <a:pPr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</a:pPr>
            <a:r>
              <a:rPr lang="en-US" sz="2200" dirty="0">
                <a:latin typeface="Arial"/>
                <a:cs typeface="Arial"/>
              </a:rPr>
              <a:t>}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Arial" charset="0"/>
              <a:buChar char="•"/>
            </a:pPr>
            <a:endParaRPr lang="en-US" sz="2200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6145"/>
            <a:ext cx="7620000" cy="603250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Geospatial Data </a:t>
            </a: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Integration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13" y="1238552"/>
            <a:ext cx="7170478" cy="54764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Geospatial Data </a:t>
            </a: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Integration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27650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541338"/>
          </a:xfrm>
        </p:spPr>
        <p:txBody>
          <a:bodyPr/>
          <a:lstStyle/>
          <a:p>
            <a:pPr marL="114300" lvl="1" indent="0" eaLnBrk="1" hangingPunct="1">
              <a:buClr>
                <a:schemeClr val="accent1"/>
              </a:buClr>
              <a:buNone/>
            </a:pPr>
            <a:r>
              <a:rPr lang="en-US" sz="2400" b="1" dirty="0">
                <a:solidFill>
                  <a:srgbClr val="771C26"/>
                </a:solidFill>
                <a:latin typeface="Arial"/>
                <a:cs typeface="Arial"/>
              </a:rPr>
              <a:t>Display integration results</a:t>
            </a:r>
          </a:p>
        </p:txBody>
      </p:sp>
      <p:pic>
        <p:nvPicPr>
          <p:cNvPr id="27651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370138"/>
            <a:ext cx="7569200" cy="315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513722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The Problem</a:t>
            </a:r>
            <a:endParaRPr lang="en-US" b="1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20" y="2813798"/>
            <a:ext cx="4160242" cy="358053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8187" y="4346276"/>
            <a:ext cx="4877524" cy="2216018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73985" y="6430902"/>
            <a:ext cx="2462457" cy="2773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600" kern="1200" spc="-1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1800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 </a:t>
            </a:r>
            <a:r>
              <a:rPr lang="en-US" altLang="zh-CN" sz="1800" b="1" dirty="0" smtClean="0">
                <a:solidFill>
                  <a:srgbClr val="FF6600"/>
                </a:solidFill>
                <a:latin typeface="Arial"/>
                <a:ea typeface="+mj-ea"/>
                <a:cs typeface="Arial"/>
              </a:rPr>
              <a:t>From </a:t>
            </a:r>
            <a:r>
              <a:rPr lang="zh-CN" altLang="en-US" sz="1800" b="1" dirty="0" smtClean="0">
                <a:solidFill>
                  <a:srgbClr val="FF6600"/>
                </a:solidFill>
                <a:latin typeface="Arial"/>
                <a:ea typeface="+mj-ea"/>
                <a:cs typeface="Arial"/>
              </a:rPr>
              <a:t>：</a:t>
            </a:r>
            <a:r>
              <a:rPr lang="en-US" altLang="zh-CN" sz="1800" b="1" dirty="0" err="1" smtClean="0">
                <a:solidFill>
                  <a:srgbClr val="FF6600"/>
                </a:solidFill>
                <a:latin typeface="Arial"/>
                <a:ea typeface="+mj-ea"/>
                <a:cs typeface="Arial"/>
              </a:rPr>
              <a:t>Wikimapia</a:t>
            </a:r>
            <a:endParaRPr lang="en-US" sz="1800" b="1" dirty="0">
              <a:solidFill>
                <a:srgbClr val="FF660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755782" y="6562294"/>
            <a:ext cx="2981578" cy="2525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600" kern="1200" spc="-1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600">
                <a:solidFill>
                  <a:schemeClr val="tx2"/>
                </a:solidFill>
                <a:latin typeface="Cambria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1800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 </a:t>
            </a:r>
            <a:r>
              <a:rPr lang="en-US" altLang="zh-CN" sz="1800" b="1" dirty="0" smtClean="0">
                <a:solidFill>
                  <a:srgbClr val="FF6600"/>
                </a:solidFill>
                <a:latin typeface="Arial"/>
                <a:ea typeface="+mj-ea"/>
                <a:cs typeface="Arial"/>
              </a:rPr>
              <a:t>From </a:t>
            </a:r>
            <a:r>
              <a:rPr lang="zh-CN" altLang="en-US" sz="1800" b="1" dirty="0" smtClean="0">
                <a:solidFill>
                  <a:srgbClr val="FF6600"/>
                </a:solidFill>
                <a:latin typeface="Arial"/>
                <a:ea typeface="+mj-ea"/>
                <a:cs typeface="Arial"/>
              </a:rPr>
              <a:t>：</a:t>
            </a:r>
            <a:r>
              <a:rPr lang="en-US" altLang="zh-CN" sz="1800" b="1" dirty="0" err="1" smtClean="0">
                <a:solidFill>
                  <a:srgbClr val="FF6600"/>
                </a:solidFill>
                <a:latin typeface="Arial"/>
                <a:ea typeface="+mj-ea"/>
                <a:cs typeface="Arial"/>
              </a:rPr>
              <a:t>OpenStreetMap</a:t>
            </a:r>
            <a:endParaRPr lang="en-US" sz="1800" b="1" dirty="0">
              <a:solidFill>
                <a:srgbClr val="FF660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2020" y="788360"/>
            <a:ext cx="7967707" cy="2025438"/>
          </a:xfrm>
          <a:ln>
            <a:noFill/>
          </a:ln>
        </p:spPr>
        <p:txBody>
          <a:bodyPr/>
          <a:lstStyle/>
          <a:p>
            <a:pPr marL="114300" indent="0" eaLnBrk="1" hangingPunct="1">
              <a:buNone/>
            </a:pPr>
            <a:r>
              <a:rPr lang="en-US" sz="2400" b="1" dirty="0" smtClean="0">
                <a:solidFill>
                  <a:srgbClr val="771C26"/>
                </a:solidFill>
                <a:latin typeface="Arial"/>
                <a:cs typeface="Arial"/>
              </a:rPr>
              <a:t>The </a:t>
            </a:r>
            <a:r>
              <a:rPr lang="en-US" sz="2400" b="1" dirty="0">
                <a:solidFill>
                  <a:srgbClr val="771C26"/>
                </a:solidFill>
                <a:latin typeface="Arial"/>
                <a:cs typeface="Arial"/>
              </a:rPr>
              <a:t>ability of end-users to retrieve, combine and integrate geospatial data is limited. </a:t>
            </a:r>
          </a:p>
          <a:p>
            <a:pPr eaLnBrk="1" hangingPunct="1"/>
            <a:r>
              <a:rPr lang="zh-CN" altLang="zh-CN" sz="2000" dirty="0" smtClean="0">
                <a:latin typeface="Arial"/>
                <a:cs typeface="Arial"/>
              </a:rPr>
              <a:t>D</a:t>
            </a:r>
            <a:r>
              <a:rPr lang="en-US" altLang="zh-CN" sz="2000" dirty="0" err="1" smtClean="0">
                <a:latin typeface="Arial"/>
                <a:cs typeface="Arial"/>
              </a:rPr>
              <a:t>ifferent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data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structure</a:t>
            </a:r>
          </a:p>
          <a:p>
            <a:pPr eaLnBrk="1" hangingPunct="1"/>
            <a:r>
              <a:rPr lang="zh-CN" altLang="zh-CN" sz="2000" dirty="0" smtClean="0">
                <a:latin typeface="Arial"/>
                <a:cs typeface="Arial"/>
              </a:rPr>
              <a:t>D</a:t>
            </a:r>
            <a:r>
              <a:rPr lang="en-US" altLang="zh-CN" sz="2000" dirty="0" err="1" smtClean="0">
                <a:latin typeface="Arial"/>
                <a:cs typeface="Arial"/>
              </a:rPr>
              <a:t>ifferent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information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for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the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same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entity</a:t>
            </a:r>
          </a:p>
          <a:p>
            <a:pPr eaLnBrk="1" hangingPunct="1"/>
            <a:r>
              <a:rPr lang="en-US" altLang="zh-CN" sz="2000" dirty="0" smtClean="0">
                <a:latin typeface="Arial"/>
                <a:cs typeface="Arial"/>
              </a:rPr>
              <a:t>Different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geospatial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data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values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(such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as latitude, longitude, </a:t>
            </a:r>
            <a:r>
              <a:rPr lang="en-US" altLang="zh-CN" sz="2000" dirty="0" err="1" smtClean="0">
                <a:latin typeface="Arial"/>
                <a:cs typeface="Arial"/>
              </a:rPr>
              <a:t>etc</a:t>
            </a:r>
            <a:r>
              <a:rPr lang="en-US" altLang="zh-CN" sz="2000" dirty="0" smtClean="0">
                <a:latin typeface="Arial"/>
                <a:cs typeface="Arial"/>
              </a:rPr>
              <a:t>)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4233772" y="3111747"/>
            <a:ext cx="1897507" cy="1234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397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004888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D2CB6C"/>
              </a:buClr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795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5A39D"/>
              </a:buClr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5541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89F5D"/>
              </a:buClr>
              <a:buFont typeface="Arial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eaLnBrk="1" hangingPunct="1">
              <a:buFont typeface="Arial" charset="0"/>
              <a:buNone/>
            </a:pPr>
            <a:endParaRPr lang="en-US" sz="1600" dirty="0">
              <a:latin typeface="Arial"/>
              <a:cs typeface="Arial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366012" y="3420380"/>
            <a:ext cx="1576345" cy="925896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Content Placeholder 2"/>
          <p:cNvSpPr txBox="1">
            <a:spLocks/>
          </p:cNvSpPr>
          <p:nvPr/>
        </p:nvSpPr>
        <p:spPr bwMode="auto">
          <a:xfrm>
            <a:off x="5007349" y="3591416"/>
            <a:ext cx="1897507" cy="4565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397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004888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D2CB6C"/>
              </a:buClr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795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5A39D"/>
              </a:buClr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5541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89F5D"/>
              </a:buClr>
              <a:buFont typeface="Arial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eaLnBrk="1" hangingPunct="1">
              <a:buFont typeface="Arial" charset="0"/>
              <a:buNone/>
            </a:pPr>
            <a:r>
              <a:rPr lang="en-US" sz="1600" b="1" dirty="0" smtClean="0">
                <a:solidFill>
                  <a:srgbClr val="008000"/>
                </a:solidFill>
                <a:latin typeface="Arial"/>
                <a:cs typeface="Arial"/>
              </a:rPr>
              <a:t>The Same Entity</a:t>
            </a:r>
            <a:endParaRPr lang="en-US" sz="1600" b="1" dirty="0">
              <a:solidFill>
                <a:srgbClr val="008000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Outline</a:t>
            </a:r>
            <a:endParaRPr lang="en-US" b="1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>
          <a:xfrm>
            <a:off x="457200" y="1967388"/>
            <a:ext cx="7620000" cy="2913152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Arial"/>
                <a:cs typeface="Arial"/>
              </a:rPr>
              <a:t>Model the Geospatial Data</a:t>
            </a:r>
          </a:p>
          <a:p>
            <a:pPr eaLnBrk="1" hangingPunct="1"/>
            <a:r>
              <a:rPr lang="en-US" sz="3200" b="1" dirty="0">
                <a:latin typeface="Arial"/>
                <a:cs typeface="Arial"/>
              </a:rPr>
              <a:t>Geospatial Data Linking</a:t>
            </a:r>
          </a:p>
          <a:p>
            <a:pPr eaLnBrk="1" hangingPunct="1"/>
            <a:r>
              <a:rPr lang="en-US" sz="3200" b="1" dirty="0">
                <a:latin typeface="Arial"/>
                <a:cs typeface="Arial"/>
              </a:rPr>
              <a:t>Geospatial Data Integration</a:t>
            </a:r>
          </a:p>
          <a:p>
            <a:pPr eaLnBrk="1" hangingPunct="1"/>
            <a:r>
              <a:rPr lang="en-US" sz="3200" b="1" i="1" dirty="0" smtClean="0">
                <a:solidFill>
                  <a:srgbClr val="771C26"/>
                </a:solidFill>
                <a:latin typeface="Arial"/>
                <a:cs typeface="Arial"/>
              </a:rPr>
              <a:t>Conclusion </a:t>
            </a:r>
            <a:r>
              <a:rPr lang="en-US" sz="3200" b="1" i="1" dirty="0">
                <a:solidFill>
                  <a:srgbClr val="771C26"/>
                </a:solidFill>
                <a:latin typeface="Arial"/>
                <a:cs typeface="Arial"/>
              </a:rPr>
              <a:t>and Future work</a:t>
            </a:r>
          </a:p>
          <a:p>
            <a:pPr eaLnBrk="1" hangingPunct="1"/>
            <a:endParaRPr lang="en-US" sz="3200" b="1" i="1" dirty="0">
              <a:solidFill>
                <a:srgbClr val="771C26"/>
              </a:solidFill>
              <a:latin typeface="Arial"/>
              <a:cs typeface="Arial"/>
            </a:endParaRPr>
          </a:p>
          <a:p>
            <a:pPr eaLnBrk="1" hangingPunct="1"/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547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Conclusion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28674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7620000" cy="4619625"/>
          </a:xfrm>
        </p:spPr>
        <p:txBody>
          <a:bodyPr/>
          <a:lstStyle/>
          <a:p>
            <a:pPr marL="114300" lvl="1" indent="0" eaLnBrk="1" hangingPunct="1">
              <a:buClr>
                <a:schemeClr val="accent1"/>
              </a:buClr>
              <a:buNone/>
            </a:pPr>
            <a:r>
              <a:rPr lang="en-US" sz="2400" b="1" dirty="0" smtClean="0">
                <a:solidFill>
                  <a:srgbClr val="771C26"/>
                </a:solidFill>
                <a:latin typeface="Arial"/>
                <a:cs typeface="Arial"/>
              </a:rPr>
              <a:t>We </a:t>
            </a:r>
            <a:r>
              <a:rPr lang="en-US" sz="2400" b="1" dirty="0">
                <a:solidFill>
                  <a:srgbClr val="771C26"/>
                </a:solidFill>
                <a:latin typeface="Arial"/>
                <a:cs typeface="Arial"/>
              </a:rPr>
              <a:t>were able to empower end-users to rapidly extract, link and integrate geospatial data by means of both semantic techniques and spatial </a:t>
            </a:r>
            <a:r>
              <a:rPr lang="en-US" sz="2400" b="1" dirty="0" smtClean="0">
                <a:solidFill>
                  <a:srgbClr val="771C26"/>
                </a:solidFill>
                <a:latin typeface="Arial"/>
                <a:cs typeface="Arial"/>
              </a:rPr>
              <a:t>characteristics</a:t>
            </a:r>
            <a:endParaRPr lang="en-US" sz="2400" b="1" dirty="0">
              <a:solidFill>
                <a:srgbClr val="771C26"/>
              </a:solidFill>
              <a:latin typeface="Arial"/>
              <a:cs typeface="Arial"/>
            </a:endParaRPr>
          </a:p>
          <a:p>
            <a:pPr marL="708025" lvl="2" eaLnBrk="1" hangingPunct="1">
              <a:buClr>
                <a:schemeClr val="accent1"/>
              </a:buClr>
            </a:pPr>
            <a:r>
              <a:rPr lang="en-US" sz="2000" b="1" dirty="0">
                <a:solidFill>
                  <a:srgbClr val="771C26"/>
                </a:solidFill>
                <a:latin typeface="Arial"/>
                <a:cs typeface="Arial"/>
              </a:rPr>
              <a:t>Encapsulate</a:t>
            </a:r>
            <a:r>
              <a:rPr lang="en-US" sz="2000" b="1" dirty="0">
                <a:latin typeface="Arial"/>
                <a:cs typeface="Arial"/>
              </a:rPr>
              <a:t> the retrieval algorithms as Web </a:t>
            </a:r>
            <a:r>
              <a:rPr lang="en-US" sz="2000" b="1" dirty="0" smtClean="0">
                <a:latin typeface="Arial"/>
                <a:cs typeface="Arial"/>
              </a:rPr>
              <a:t>services</a:t>
            </a:r>
            <a:endParaRPr lang="en-US" sz="2000" b="1" dirty="0">
              <a:latin typeface="Arial"/>
              <a:cs typeface="Arial"/>
            </a:endParaRPr>
          </a:p>
          <a:p>
            <a:pPr marL="708025" lvl="2" eaLnBrk="1" hangingPunct="1">
              <a:buClr>
                <a:schemeClr val="accent1"/>
              </a:buClr>
            </a:pPr>
            <a:r>
              <a:rPr lang="en-US" sz="2000" b="1" dirty="0">
                <a:solidFill>
                  <a:srgbClr val="771C26"/>
                </a:solidFill>
                <a:latin typeface="Arial"/>
                <a:cs typeface="Arial"/>
              </a:rPr>
              <a:t>Align </a:t>
            </a:r>
            <a:r>
              <a:rPr lang="en-US" sz="2000" b="1" dirty="0">
                <a:latin typeface="Arial"/>
                <a:cs typeface="Arial"/>
              </a:rPr>
              <a:t>the extracted geospatial data by mapping them to a generic geospatial </a:t>
            </a:r>
            <a:r>
              <a:rPr lang="en-US" sz="2000" b="1" dirty="0" smtClean="0">
                <a:latin typeface="Arial"/>
                <a:cs typeface="Arial"/>
              </a:rPr>
              <a:t>ontology</a:t>
            </a:r>
            <a:endParaRPr lang="en-US" sz="2000" b="1" dirty="0">
              <a:latin typeface="Arial"/>
              <a:cs typeface="Arial"/>
            </a:endParaRPr>
          </a:p>
          <a:p>
            <a:pPr marL="708025" lvl="2" eaLnBrk="1" hangingPunct="1">
              <a:buClr>
                <a:schemeClr val="accent1"/>
              </a:buClr>
            </a:pPr>
            <a:r>
              <a:rPr lang="en-US" sz="2000" b="1" dirty="0">
                <a:solidFill>
                  <a:srgbClr val="771C26"/>
                </a:solidFill>
                <a:latin typeface="Arial"/>
                <a:cs typeface="Arial"/>
              </a:rPr>
              <a:t>Link</a:t>
            </a:r>
            <a:r>
              <a:rPr lang="en-US" sz="2000" b="1" dirty="0">
                <a:latin typeface="Arial"/>
                <a:cs typeface="Arial"/>
              </a:rPr>
              <a:t> similar entities from different sources based on the matched </a:t>
            </a:r>
            <a:r>
              <a:rPr lang="en-US" sz="2000" b="1" dirty="0" smtClean="0">
                <a:latin typeface="Arial"/>
                <a:cs typeface="Arial"/>
              </a:rPr>
              <a:t>similarity </a:t>
            </a:r>
            <a:endParaRPr lang="en-US" sz="2000" b="1" dirty="0">
              <a:solidFill>
                <a:srgbClr val="771C26"/>
              </a:solidFill>
              <a:latin typeface="Arial"/>
              <a:cs typeface="Arial"/>
            </a:endParaRPr>
          </a:p>
          <a:p>
            <a:pPr marL="708025" lvl="2" eaLnBrk="1" hangingPunct="1">
              <a:buClr>
                <a:schemeClr val="accent1"/>
              </a:buClr>
            </a:pPr>
            <a:r>
              <a:rPr lang="en-US" sz="2000" b="1" dirty="0">
                <a:solidFill>
                  <a:srgbClr val="771C26"/>
                </a:solidFill>
                <a:latin typeface="Arial"/>
                <a:cs typeface="Arial"/>
              </a:rPr>
              <a:t>Use</a:t>
            </a:r>
            <a:r>
              <a:rPr lang="en-US" sz="2000" b="1" dirty="0">
                <a:latin typeface="Arial"/>
                <a:cs typeface="Arial"/>
              </a:rPr>
              <a:t> SPARQL queries to eliminate data redundancy and combine complementary </a:t>
            </a:r>
            <a:r>
              <a:rPr lang="en-US" sz="2000" b="1" dirty="0" smtClean="0">
                <a:latin typeface="Arial"/>
                <a:cs typeface="Arial"/>
              </a:rPr>
              <a:t>properties </a:t>
            </a:r>
            <a:endParaRPr lang="en-US" sz="2000" b="1" dirty="0">
              <a:solidFill>
                <a:srgbClr val="771C26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237"/>
            <a:ext cx="7620000" cy="1143000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Future Work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29698" name="Content Placeholder 2"/>
          <p:cNvSpPr>
            <a:spLocks noGrp="1"/>
          </p:cNvSpPr>
          <p:nvPr>
            <p:ph idx="1"/>
          </p:nvPr>
        </p:nvSpPr>
        <p:spPr>
          <a:xfrm>
            <a:off x="457200" y="1614799"/>
            <a:ext cx="7223683" cy="3295639"/>
          </a:xfrm>
        </p:spPr>
        <p:txBody>
          <a:bodyPr/>
          <a:lstStyle/>
          <a:p>
            <a:pPr marL="457200" indent="-457200" eaLnBrk="1" hangingPunct="1"/>
            <a:r>
              <a:rPr lang="en-US" sz="2800" b="1" dirty="0" smtClean="0">
                <a:latin typeface="Arial"/>
                <a:cs typeface="Arial"/>
              </a:rPr>
              <a:t>Experimental </a:t>
            </a:r>
            <a:r>
              <a:rPr lang="en-US" sz="2800" b="1" dirty="0">
                <a:latin typeface="Arial"/>
                <a:cs typeface="Arial"/>
              </a:rPr>
              <a:t>comparison with other </a:t>
            </a:r>
            <a:r>
              <a:rPr lang="en-US" sz="2800" b="1" dirty="0" smtClean="0">
                <a:latin typeface="Arial"/>
                <a:cs typeface="Arial"/>
              </a:rPr>
              <a:t>approaches</a:t>
            </a:r>
            <a:endParaRPr lang="en-US" sz="2800" b="1" dirty="0">
              <a:latin typeface="Arial"/>
              <a:cs typeface="Arial"/>
            </a:endParaRPr>
          </a:p>
          <a:p>
            <a:pPr marL="457200" indent="-457200" eaLnBrk="1" hangingPunct="1"/>
            <a:r>
              <a:rPr lang="en-US" sz="2800" b="1" dirty="0">
                <a:latin typeface="Arial"/>
                <a:cs typeface="Arial"/>
              </a:rPr>
              <a:t>Using additional attributes to optimize the geospatial data linking and integration process to improve the integration </a:t>
            </a:r>
            <a:r>
              <a:rPr lang="en-US" sz="2800" b="1" dirty="0" smtClean="0">
                <a:latin typeface="Arial"/>
                <a:cs typeface="Arial"/>
              </a:rPr>
              <a:t>results</a:t>
            </a:r>
            <a:endParaRPr lang="en-US" sz="2800" b="1" dirty="0">
              <a:latin typeface="Arial"/>
              <a:cs typeface="Arial"/>
            </a:endParaRPr>
          </a:p>
          <a:p>
            <a:pPr marL="342900" lvl="1" eaLnBrk="1" hangingPunct="1">
              <a:buClr>
                <a:schemeClr val="accent1"/>
              </a:buClr>
            </a:pPr>
            <a:endParaRPr lang="en-US" dirty="0">
              <a:latin typeface="Arial"/>
              <a:cs typeface="Arial"/>
            </a:endParaRPr>
          </a:p>
          <a:p>
            <a:pPr marL="342900" lvl="1" eaLnBrk="1" hangingPunct="1">
              <a:buClr>
                <a:schemeClr val="accent1"/>
              </a:buClr>
            </a:pPr>
            <a:endParaRPr lang="en-US" b="1" dirty="0">
              <a:solidFill>
                <a:srgbClr val="771C26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68600"/>
            <a:ext cx="7620000" cy="1143000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Thank you!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463"/>
            <a:ext cx="7620000" cy="750887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Motivation Example</a:t>
            </a:r>
            <a:endParaRPr lang="en-US" b="1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15362" name="Content Placeholder 2"/>
          <p:cNvSpPr>
            <a:spLocks noGrp="1"/>
          </p:cNvSpPr>
          <p:nvPr>
            <p:ph idx="1"/>
          </p:nvPr>
        </p:nvSpPr>
        <p:spPr>
          <a:xfrm>
            <a:off x="457200" y="941388"/>
            <a:ext cx="7620000" cy="952500"/>
          </a:xfrm>
        </p:spPr>
        <p:txBody>
          <a:bodyPr/>
          <a:lstStyle/>
          <a:p>
            <a:pPr eaLnBrk="1" hangingPunct="1"/>
            <a:r>
              <a:rPr lang="en-US" sz="2400" b="1" dirty="0">
                <a:solidFill>
                  <a:srgbClr val="771C26"/>
                </a:solidFill>
                <a:latin typeface="Arial"/>
                <a:cs typeface="Arial"/>
              </a:rPr>
              <a:t>Different sources have different information for the </a:t>
            </a:r>
            <a:r>
              <a:rPr lang="en-US" sz="2400" b="1" dirty="0" smtClean="0">
                <a:solidFill>
                  <a:srgbClr val="771C26"/>
                </a:solidFill>
                <a:latin typeface="Arial"/>
                <a:cs typeface="Arial"/>
              </a:rPr>
              <a:t>related entities </a:t>
            </a:r>
            <a:endParaRPr lang="en-US" sz="2400" b="1" dirty="0">
              <a:solidFill>
                <a:srgbClr val="771C26"/>
              </a:solidFill>
              <a:latin typeface="Arial"/>
              <a:cs typeface="Arial"/>
            </a:endParaRPr>
          </a:p>
          <a:p>
            <a:pPr eaLnBrk="1" hangingPunct="1"/>
            <a:endParaRPr lang="en-US" dirty="0">
              <a:latin typeface="Calibri" charset="0"/>
            </a:endParaRPr>
          </a:p>
        </p:txBody>
      </p:sp>
      <p:pic>
        <p:nvPicPr>
          <p:cNvPr id="1536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7693" y="3576638"/>
            <a:ext cx="3716337" cy="304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868" y="1794669"/>
            <a:ext cx="4441825" cy="3563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749300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Overview</a:t>
            </a:r>
            <a:endParaRPr lang="en-US" b="1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pic>
        <p:nvPicPr>
          <p:cNvPr id="1741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825" y="1023938"/>
            <a:ext cx="4678363" cy="569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834905"/>
          </a:xfrm>
        </p:spPr>
        <p:txBody>
          <a:bodyPr/>
          <a:lstStyle/>
          <a:p>
            <a:r>
              <a:rPr lang="en-US" dirty="0" smtClean="0">
                <a:solidFill>
                  <a:srgbClr val="2F2B20"/>
                </a:solidFill>
                <a:latin typeface="Arial"/>
                <a:cs typeface="Arial"/>
              </a:rPr>
              <a:t>Karma</a:t>
            </a:r>
            <a:endParaRPr lang="en-US" dirty="0">
              <a:solidFill>
                <a:srgbClr val="2F2B20"/>
              </a:solidFill>
              <a:latin typeface="Arial"/>
              <a:cs typeface="Arial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128" y="2029298"/>
            <a:ext cx="7169160" cy="3559859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457200" y="1125654"/>
            <a:ext cx="7620000" cy="903644"/>
          </a:xfrm>
        </p:spPr>
        <p:txBody>
          <a:bodyPr rtlCol="0">
            <a:normAutofit/>
          </a:bodyPr>
          <a:lstStyle/>
          <a:p>
            <a:pPr marL="114300" indent="0" eaLnBrk="1" fontAlgn="auto" hangingPunct="1">
              <a:spcAft>
                <a:spcPts val="0"/>
              </a:spcAft>
              <a:buNone/>
              <a:defRPr/>
            </a:pPr>
            <a:r>
              <a:rPr lang="en-US" sz="24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Interactive tool for rapidly extracting, cleaning, transforming, integrating and publishing data</a:t>
            </a:r>
          </a:p>
          <a:p>
            <a:pPr marL="114300" indent="0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ea typeface="+mn-ea"/>
              <a:cs typeface="+mn-cs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 bwMode="auto">
          <a:xfrm>
            <a:off x="609600" y="6018291"/>
            <a:ext cx="7172688" cy="718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3429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397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004888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D2CB6C"/>
              </a:buClr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795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5A39D"/>
              </a:buClr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5541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89F5D"/>
              </a:buClr>
              <a:buFont typeface="Arial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Arial"/>
                <a:ea typeface="+mn-ea"/>
                <a:cs typeface="Arial"/>
              </a:rPr>
              <a:t>[</a:t>
            </a:r>
            <a:r>
              <a:rPr lang="en-US" sz="2000" b="1" dirty="0" err="1" smtClean="0">
                <a:solidFill>
                  <a:schemeClr val="accent2">
                    <a:lumMod val="50000"/>
                  </a:schemeClr>
                </a:solidFill>
                <a:latin typeface="Arial"/>
                <a:ea typeface="+mn-ea"/>
                <a:cs typeface="Arial"/>
              </a:rPr>
              <a:t>Knoblock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Arial"/>
                <a:ea typeface="+mn-ea"/>
                <a:cs typeface="Arial"/>
              </a:rPr>
              <a:t>, </a:t>
            </a:r>
            <a:r>
              <a:rPr lang="en-US" sz="2000" b="1" dirty="0" err="1" smtClean="0">
                <a:solidFill>
                  <a:schemeClr val="accent2">
                    <a:lumMod val="50000"/>
                  </a:schemeClr>
                </a:solidFill>
                <a:latin typeface="Arial"/>
                <a:ea typeface="+mn-ea"/>
                <a:cs typeface="Arial"/>
              </a:rPr>
              <a:t>Szekely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Arial"/>
                <a:ea typeface="+mn-ea"/>
                <a:cs typeface="Arial"/>
              </a:rPr>
              <a:t>, et al. Semi-automatically mapping structured sources into the semantic web. ISWC 2012]</a:t>
            </a:r>
          </a:p>
          <a:p>
            <a:pPr marL="114300" indent="0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solidFill>
                <a:schemeClr val="accent2">
                  <a:lumMod val="50000"/>
                </a:schemeClr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3865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Outline</a:t>
            </a:r>
            <a:endParaRPr lang="en-US" b="1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>
          <a:xfrm>
            <a:off x="457200" y="1967388"/>
            <a:ext cx="7620000" cy="2913152"/>
          </a:xfrm>
        </p:spPr>
        <p:txBody>
          <a:bodyPr/>
          <a:lstStyle/>
          <a:p>
            <a:pPr eaLnBrk="1" hangingPunct="1"/>
            <a:r>
              <a:rPr lang="en-US" sz="3200" b="1" i="1" dirty="0">
                <a:solidFill>
                  <a:srgbClr val="771C26"/>
                </a:solidFill>
                <a:latin typeface="Arial"/>
                <a:cs typeface="Arial"/>
              </a:rPr>
              <a:t>Model the Geospatial Data</a:t>
            </a:r>
          </a:p>
          <a:p>
            <a:pPr eaLnBrk="1" hangingPunct="1"/>
            <a:r>
              <a:rPr lang="en-US" sz="3200" b="1" dirty="0">
                <a:latin typeface="Arial"/>
                <a:cs typeface="Arial"/>
              </a:rPr>
              <a:t>Geospatial Data Linking</a:t>
            </a:r>
          </a:p>
          <a:p>
            <a:pPr eaLnBrk="1" hangingPunct="1"/>
            <a:r>
              <a:rPr lang="en-US" sz="3200" b="1" dirty="0">
                <a:latin typeface="Arial"/>
                <a:cs typeface="Arial"/>
              </a:rPr>
              <a:t>Geospatial Data Integration</a:t>
            </a:r>
          </a:p>
          <a:p>
            <a:pPr eaLnBrk="1" hangingPunct="1"/>
            <a:r>
              <a:rPr lang="en-US" sz="3200" b="1" dirty="0" smtClean="0">
                <a:latin typeface="Arial"/>
                <a:cs typeface="Arial"/>
              </a:rPr>
              <a:t>Conclusion and Future work</a:t>
            </a:r>
            <a:endParaRPr lang="en-US" sz="3200" b="1" dirty="0">
              <a:latin typeface="Arial"/>
              <a:cs typeface="Arial"/>
            </a:endParaRPr>
          </a:p>
          <a:p>
            <a:pPr eaLnBrk="1" hangingPunct="1"/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219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Model </a:t>
            </a:r>
            <a:r>
              <a:rPr lang="en-US" b="1" dirty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the Geospatial </a:t>
            </a: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Data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1660525"/>
          </a:xfrm>
        </p:spPr>
        <p:txBody>
          <a:bodyPr rtlCol="0">
            <a:normAutofit fontScale="92500"/>
          </a:bodyPr>
          <a:lstStyle/>
          <a:p>
            <a:pPr marL="114300" indent="0" eaLnBrk="1" fontAlgn="auto" hangingPunct="1">
              <a:spcAft>
                <a:spcPts val="0"/>
              </a:spcAft>
              <a:buNone/>
              <a:defRPr/>
            </a:pPr>
            <a:r>
              <a:rPr lang="en-US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Extract the geospatial </a:t>
            </a:r>
            <a:r>
              <a:rPr lang="en-US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d</a:t>
            </a:r>
            <a:r>
              <a:rPr lang="en-US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ata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400" b="1" dirty="0">
                <a:latin typeface="Arial"/>
                <a:ea typeface="+mn-ea"/>
                <a:cs typeface="Arial"/>
              </a:rPr>
              <a:t>E</a:t>
            </a:r>
            <a:r>
              <a:rPr lang="en-US" sz="2400" b="1" dirty="0" smtClean="0">
                <a:latin typeface="Arial"/>
                <a:ea typeface="+mn-ea"/>
                <a:cs typeface="Arial"/>
              </a:rPr>
              <a:t>ncapsulate </a:t>
            </a:r>
            <a:r>
              <a:rPr lang="en-US" sz="2400" b="1" dirty="0">
                <a:latin typeface="Arial"/>
                <a:ea typeface="+mn-ea"/>
                <a:cs typeface="Arial"/>
              </a:rPr>
              <a:t>the retrieval algorithms </a:t>
            </a:r>
            <a:r>
              <a:rPr lang="en-US" sz="2400" b="1" dirty="0" smtClean="0">
                <a:latin typeface="Arial"/>
                <a:ea typeface="+mn-ea"/>
                <a:cs typeface="Arial"/>
              </a:rPr>
              <a:t>as </a:t>
            </a:r>
            <a:r>
              <a:rPr lang="en-US" sz="2400" b="1" dirty="0">
                <a:latin typeface="Arial"/>
                <a:ea typeface="+mn-ea"/>
                <a:cs typeface="Arial"/>
              </a:rPr>
              <a:t>Web </a:t>
            </a:r>
            <a:r>
              <a:rPr lang="en-US" sz="2400" b="1" dirty="0" smtClean="0">
                <a:latin typeface="Arial"/>
                <a:ea typeface="+mn-ea"/>
                <a:cs typeface="Arial"/>
              </a:rPr>
              <a:t>service</a:t>
            </a:r>
            <a:r>
              <a:rPr lang="en-US" altLang="zh-CN" sz="2400" b="1" dirty="0" smtClean="0">
                <a:latin typeface="Arial"/>
                <a:ea typeface="+mn-ea"/>
                <a:cs typeface="Arial"/>
              </a:rPr>
              <a:t>s</a:t>
            </a:r>
            <a:endParaRPr lang="en-US" altLang="zh-CN" sz="2400" b="1" dirty="0">
              <a:latin typeface="Arial"/>
              <a:ea typeface="+mn-ea"/>
              <a:cs typeface="Arial"/>
            </a:endParaRP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altLang="zh-CN" sz="2400" b="1" dirty="0" smtClean="0">
                <a:latin typeface="Arial"/>
                <a:ea typeface="+mn-ea"/>
                <a:cs typeface="Arial"/>
              </a:rPr>
              <a:t>E</a:t>
            </a:r>
            <a:r>
              <a:rPr lang="en-US" sz="2400" b="1" dirty="0" smtClean="0">
                <a:latin typeface="Arial"/>
                <a:ea typeface="+mn-ea"/>
                <a:cs typeface="Arial"/>
              </a:rPr>
              <a:t>mbed </a:t>
            </a:r>
            <a:r>
              <a:rPr lang="en-US" sz="2400" b="1" dirty="0">
                <a:latin typeface="Arial"/>
                <a:ea typeface="+mn-ea"/>
                <a:cs typeface="Arial"/>
              </a:rPr>
              <a:t>all the </a:t>
            </a:r>
            <a:r>
              <a:rPr lang="en-US" sz="2400" b="1" dirty="0" smtClean="0">
                <a:latin typeface="Arial"/>
                <a:ea typeface="+mn-ea"/>
                <a:cs typeface="Arial"/>
              </a:rPr>
              <a:t>inputs </a:t>
            </a:r>
            <a:r>
              <a:rPr lang="en-US" sz="2400" b="1" dirty="0">
                <a:latin typeface="Arial"/>
                <a:ea typeface="+mn-ea"/>
                <a:cs typeface="Arial"/>
              </a:rPr>
              <a:t>in a </a:t>
            </a:r>
            <a:r>
              <a:rPr lang="en-US" sz="2400" b="1" dirty="0" smtClean="0">
                <a:latin typeface="Arial"/>
                <a:ea typeface="+mn-ea"/>
                <a:cs typeface="Arial"/>
              </a:rPr>
              <a:t>URL </a:t>
            </a:r>
          </a:p>
          <a:p>
            <a:pPr marL="114300" indent="0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ea typeface="+mn-ea"/>
              <a:cs typeface="+mn-cs"/>
            </a:endParaRPr>
          </a:p>
        </p:txBody>
      </p:sp>
      <p:pic>
        <p:nvPicPr>
          <p:cNvPr id="18435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5037138"/>
            <a:ext cx="8077200" cy="1058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6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3421063"/>
            <a:ext cx="8077200" cy="92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1288"/>
            <a:ext cx="7620000" cy="806450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Model the Geospatial </a:t>
            </a: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Data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38870"/>
            <a:ext cx="8379415" cy="1042987"/>
          </a:xfrm>
        </p:spPr>
        <p:txBody>
          <a:bodyPr rtlCol="0">
            <a:normAutofit fontScale="85000" lnSpcReduction="20000"/>
          </a:bodyPr>
          <a:lstStyle/>
          <a:p>
            <a:pPr marL="114300" lvl="1" indent="0" eaLnBrk="1" fontAlgn="auto" hangingPunct="1">
              <a:spcAft>
                <a:spcPts val="0"/>
              </a:spcAft>
              <a:buClr>
                <a:schemeClr val="accent1"/>
              </a:buClr>
              <a:buNone/>
              <a:defRPr/>
            </a:pPr>
            <a:r>
              <a:rPr lang="zh-CN" altLang="en-US" sz="3200" b="1" dirty="0" smtClean="0">
                <a:solidFill>
                  <a:srgbClr val="771C26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x-none" sz="3200" b="1" dirty="0">
                <a:solidFill>
                  <a:srgbClr val="771C26"/>
                </a:solidFill>
                <a:latin typeface="Arial"/>
                <a:cs typeface="Arial"/>
              </a:rPr>
              <a:t>Map the </a:t>
            </a:r>
            <a:r>
              <a:rPr lang="en-US" sz="3200" b="1" dirty="0">
                <a:solidFill>
                  <a:srgbClr val="771C26"/>
                </a:solidFill>
                <a:latin typeface="Arial"/>
                <a:cs typeface="Arial"/>
              </a:rPr>
              <a:t>e</a:t>
            </a:r>
            <a:r>
              <a:rPr lang="x-none" sz="3200" b="1" dirty="0">
                <a:solidFill>
                  <a:srgbClr val="771C26"/>
                </a:solidFill>
                <a:latin typeface="Arial"/>
                <a:cs typeface="Arial"/>
              </a:rPr>
              <a:t>xtracted </a:t>
            </a:r>
            <a:r>
              <a:rPr lang="en-US" sz="3200" b="1" dirty="0">
                <a:solidFill>
                  <a:srgbClr val="771C26"/>
                </a:solidFill>
                <a:latin typeface="Arial"/>
                <a:cs typeface="Arial"/>
              </a:rPr>
              <a:t>g</a:t>
            </a:r>
            <a:r>
              <a:rPr lang="x-none" sz="3200" b="1" dirty="0">
                <a:solidFill>
                  <a:srgbClr val="771C26"/>
                </a:solidFill>
                <a:latin typeface="Arial"/>
                <a:cs typeface="Arial"/>
              </a:rPr>
              <a:t>eospatial </a:t>
            </a:r>
            <a:r>
              <a:rPr lang="en-US" sz="3200" b="1" dirty="0">
                <a:solidFill>
                  <a:srgbClr val="771C26"/>
                </a:solidFill>
                <a:latin typeface="Arial"/>
                <a:cs typeface="Arial"/>
              </a:rPr>
              <a:t>d</a:t>
            </a:r>
            <a:r>
              <a:rPr lang="x-none" sz="3200" b="1" dirty="0">
                <a:solidFill>
                  <a:srgbClr val="771C26"/>
                </a:solidFill>
                <a:latin typeface="Arial"/>
                <a:cs typeface="Arial"/>
              </a:rPr>
              <a:t>ata to RDF</a:t>
            </a:r>
            <a:endParaRPr lang="en-US" sz="3200" b="1" dirty="0">
              <a:solidFill>
                <a:srgbClr val="771C26"/>
              </a:solidFill>
              <a:latin typeface="Arial"/>
              <a:cs typeface="Arial"/>
            </a:endParaRP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400" b="1" dirty="0" smtClean="0">
                <a:latin typeface="Arial"/>
                <a:ea typeface="+mn-ea"/>
                <a:cs typeface="Arial"/>
              </a:rPr>
              <a:t>Build </a:t>
            </a:r>
            <a:r>
              <a:rPr lang="en-US" sz="2400" b="1" dirty="0" smtClean="0">
                <a:latin typeface="Arial"/>
                <a:ea typeface="+mn-ea"/>
                <a:cs typeface="Arial"/>
              </a:rPr>
              <a:t>a </a:t>
            </a:r>
            <a:r>
              <a:rPr lang="en-US" sz="2400" b="1" dirty="0">
                <a:latin typeface="Arial"/>
                <a:ea typeface="+mn-ea"/>
                <a:cs typeface="Arial"/>
              </a:rPr>
              <a:t>generic geospatial ontology for aligning </a:t>
            </a:r>
            <a:r>
              <a:rPr lang="en-US" sz="2400" b="1" dirty="0" smtClean="0">
                <a:latin typeface="Arial"/>
                <a:ea typeface="+mn-ea"/>
                <a:cs typeface="Arial"/>
              </a:rPr>
              <a:t>the extracted data</a:t>
            </a:r>
            <a:endParaRPr lang="en-US" sz="2400" b="1" dirty="0">
              <a:latin typeface="Arial"/>
              <a:ea typeface="+mn-ea"/>
              <a:cs typeface="Arial"/>
            </a:endParaRP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sz="2400" b="1" dirty="0" smtClean="0">
              <a:latin typeface="Times New Roman"/>
              <a:ea typeface="+mn-ea"/>
              <a:cs typeface="Times New Roman"/>
            </a:endParaRPr>
          </a:p>
          <a:p>
            <a:pPr marL="114300" indent="0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825" y="1902489"/>
            <a:ext cx="5149708" cy="477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056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b="1" dirty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Model the Geospatial </a:t>
            </a:r>
            <a:r>
              <a:rPr lang="en-US" b="1" dirty="0" smtClean="0">
                <a:solidFill>
                  <a:srgbClr val="2F2B20"/>
                </a:solidFill>
                <a:latin typeface="Arial"/>
                <a:ea typeface="+mj-ea"/>
                <a:cs typeface="Arial"/>
              </a:rPr>
              <a:t>Data</a:t>
            </a:r>
            <a:endParaRPr lang="en-US" dirty="0">
              <a:solidFill>
                <a:srgbClr val="2F2B20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627" y="1293616"/>
            <a:ext cx="7980607" cy="1660525"/>
          </a:xfrm>
        </p:spPr>
        <p:txBody>
          <a:bodyPr rtlCol="0">
            <a:normAutofit fontScale="92500"/>
          </a:bodyPr>
          <a:lstStyle/>
          <a:p>
            <a:pPr marL="114300" lvl="1" indent="0" eaLnBrk="1" fontAlgn="auto" hangingPunct="1">
              <a:spcAft>
                <a:spcPts val="0"/>
              </a:spcAft>
              <a:buClr>
                <a:schemeClr val="accent1"/>
              </a:buClr>
              <a:buNone/>
              <a:defRPr/>
            </a:pP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Map </a:t>
            </a:r>
            <a:r>
              <a:rPr lang="x-none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the </a:t>
            </a:r>
            <a:r>
              <a:rPr lang="en-US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e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xtracted </a:t>
            </a:r>
            <a:r>
              <a:rPr lang="en-US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g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eospatial </a:t>
            </a:r>
            <a:r>
              <a:rPr lang="en-US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d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ata </a:t>
            </a:r>
            <a:r>
              <a:rPr lang="x-none" sz="3200" b="1" dirty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to </a:t>
            </a:r>
            <a:r>
              <a:rPr lang="x-none" sz="3200" b="1" dirty="0" smtClean="0">
                <a:solidFill>
                  <a:srgbClr val="771C26"/>
                </a:solidFill>
                <a:latin typeface="Arial"/>
                <a:ea typeface="+mn-ea"/>
                <a:cs typeface="Arial"/>
              </a:rPr>
              <a:t>RDF</a:t>
            </a:r>
            <a:endParaRPr lang="en-US" sz="3200" b="1" dirty="0" smtClean="0">
              <a:solidFill>
                <a:srgbClr val="771C26"/>
              </a:solidFill>
              <a:latin typeface="Arial"/>
              <a:ea typeface="+mn-ea"/>
              <a:cs typeface="Arial"/>
            </a:endParaRP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500" b="1" dirty="0">
                <a:latin typeface="Arial"/>
                <a:ea typeface="+mn-ea"/>
                <a:cs typeface="Arial"/>
              </a:rPr>
              <a:t>M</a:t>
            </a:r>
            <a:r>
              <a:rPr lang="en-US" sz="2500" b="1" dirty="0" smtClean="0">
                <a:latin typeface="Arial"/>
                <a:ea typeface="+mn-ea"/>
                <a:cs typeface="Arial"/>
              </a:rPr>
              <a:t>odel </a:t>
            </a:r>
            <a:r>
              <a:rPr lang="en-US" sz="2500" b="1" dirty="0">
                <a:latin typeface="Arial"/>
                <a:ea typeface="+mn-ea"/>
                <a:cs typeface="Arial"/>
              </a:rPr>
              <a:t>the extracted geospatial data by mapping them to RDF data with </a:t>
            </a:r>
            <a:r>
              <a:rPr lang="en-US" sz="2500" b="1" dirty="0" smtClean="0">
                <a:latin typeface="Arial"/>
                <a:ea typeface="+mn-ea"/>
                <a:cs typeface="Arial"/>
              </a:rPr>
              <a:t>Karma</a:t>
            </a:r>
            <a:endParaRPr lang="en-US" dirty="0">
              <a:latin typeface="Arial"/>
              <a:ea typeface="+mn-ea"/>
              <a:cs typeface="Arial"/>
            </a:endParaRPr>
          </a:p>
        </p:txBody>
      </p:sp>
      <p:pic>
        <p:nvPicPr>
          <p:cNvPr id="2048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564" y="2954141"/>
            <a:ext cx="6392862" cy="302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5497</TotalTime>
  <Words>663</Words>
  <Application>Microsoft Macintosh PowerPoint</Application>
  <PresentationFormat>On-screen Show (4:3)</PresentationFormat>
  <Paragraphs>99</Paragraphs>
  <Slides>23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5" baseType="lpstr">
      <vt:lpstr>Adjacency</vt:lpstr>
      <vt:lpstr>Equation</vt:lpstr>
      <vt:lpstr>A Semantic Approach to Retrieving, Linking and Integrating Heterogeneous Geospatial Data</vt:lpstr>
      <vt:lpstr>The Problem</vt:lpstr>
      <vt:lpstr>Motivation Example</vt:lpstr>
      <vt:lpstr>Overview</vt:lpstr>
      <vt:lpstr>Karma</vt:lpstr>
      <vt:lpstr>Outline</vt:lpstr>
      <vt:lpstr>Model the Geospatial Data</vt:lpstr>
      <vt:lpstr>Model the Geospatial Data</vt:lpstr>
      <vt:lpstr>Model the Geospatial Data</vt:lpstr>
      <vt:lpstr>Model the Geospatial Data</vt:lpstr>
      <vt:lpstr>Model the Geospatial Data</vt:lpstr>
      <vt:lpstr>Outline</vt:lpstr>
      <vt:lpstr>Geospatial Data Linking</vt:lpstr>
      <vt:lpstr>Geospatial Data Linking</vt:lpstr>
      <vt:lpstr>Geospatial Data Linking</vt:lpstr>
      <vt:lpstr>Outline</vt:lpstr>
      <vt:lpstr>Geospatial Data Integration</vt:lpstr>
      <vt:lpstr>Geospatial Data Integration</vt:lpstr>
      <vt:lpstr>Geospatial Data Integration</vt:lpstr>
      <vt:lpstr>Outline</vt:lpstr>
      <vt:lpstr>Conclusion</vt:lpstr>
      <vt:lpstr>Future Work</vt:lpstr>
      <vt:lpstr>Thank you!</vt:lpstr>
    </vt:vector>
  </TitlesOfParts>
  <Company>isi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Semantic Approach to Retrieving,Linking, and Integrating Heterogeneous Geospatial Data  Ying Zhang, Yao-Yi Chiang, Pedro Szekely, Craig A. Knoblock dearzppzpp@gmail.com, {yaoyichi, pszekely, knoblock}@isi.edu</dc:title>
  <dc:creator>Ying Zhang</dc:creator>
  <cp:lastModifiedBy>Ying Zhang</cp:lastModifiedBy>
  <cp:revision>191</cp:revision>
  <dcterms:created xsi:type="dcterms:W3CDTF">2013-07-27T10:28:10Z</dcterms:created>
  <dcterms:modified xsi:type="dcterms:W3CDTF">2013-08-03T15:00:38Z</dcterms:modified>
</cp:coreProperties>
</file>

<file path=docProps/thumbnail.jpeg>
</file>